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39_1B4A0665.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3" r:id="rId5"/>
    <p:sldId id="309" r:id="rId6"/>
    <p:sldId id="310" r:id="rId7"/>
    <p:sldId id="261" r:id="rId8"/>
    <p:sldId id="308" r:id="rId9"/>
    <p:sldId id="313" r:id="rId10"/>
    <p:sldId id="264" r:id="rId11"/>
    <p:sldId id="314" r:id="rId12"/>
    <p:sldId id="306" r:id="rId13"/>
    <p:sldId id="338" r:id="rId14"/>
    <p:sldId id="339" r:id="rId15"/>
    <p:sldId id="277" r:id="rId16"/>
    <p:sldId id="281" r:id="rId17"/>
    <p:sldId id="266" r:id="rId1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32" userDrawn="1">
          <p15:clr>
            <a:srgbClr val="A4A3A4"/>
          </p15:clr>
        </p15:guide>
        <p15:guide id="4" pos="7272" userDrawn="1">
          <p15:clr>
            <a:srgbClr val="A4A3A4"/>
          </p15:clr>
        </p15:guide>
        <p15:guide id="5" orient="horz" pos="960" userDrawn="1">
          <p15:clr>
            <a:srgbClr val="A4A3A4"/>
          </p15:clr>
        </p15:guide>
        <p15:guide id="6" orient="horz" pos="393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4D5709-1D2F-BFC3-40F5-6810FCCE70D2}" name="Jerrad Blanchard" initials="JB" userId="Jerrad Blanchard" providerId="None"/>
  <p188:author id="{F889D81C-64C3-4175-2AC6-98EF9A87410A}" name="Guest User" initials="GU" userId="S::urn:spo:anon#f33d124e5ce432f81aa476b49dbd87712c80b74c5815490054126e44d0f38c1e::" providerId="AD"/>
  <p188:author id="{426DA043-31DA-97BC-9294-7F085134380C}" name="Pamela Turner" initials="PT" userId="S::pturner@bengalenergy.ca::6b8852ed-06d1-4c3e-b43c-1a57fa4d927b" providerId="AD"/>
  <p188:author id="{350860DE-7297-0D05-E7C6-C0834398789A}" name="Chayan Chakrabarty" initials="CC" userId="S::CChakrabarty@bengalenergy.ca::81b26c9a-f4a3-4c15-92a6-e55d2d397d60" providerId="AD"/>
  <p188:author id="{9E00D9F5-39C8-CF32-3260-ACA68CE92CB2}" name="Jerrad Blanchard" initials="JB" userId="S::jblanchard@bengalenergy.ca::26f4ea35-1c7b-447a-abe1-fcf51ce7e4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0D3B1F"/>
    <a:srgbClr val="166433"/>
    <a:srgbClr val="19703A"/>
    <a:srgbClr val="870E0B"/>
    <a:srgbClr val="78C30C"/>
    <a:srgbClr val="830E0B"/>
    <a:srgbClr val="EE2F2C"/>
    <a:srgbClr val="B2320A"/>
    <a:srgbClr val="F35A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257DFA-38C3-3D53-7EE3-323BA278872E}" v="93" dt="2025-09-25T21:19:19.011"/>
    <p1510:client id="{AE78D879-1668-331A-33B6-261C78BE3252}" v="17" dt="2025-09-25T22:31:07.363"/>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954" y="102"/>
      </p:cViewPr>
      <p:guideLst>
        <p:guide orient="horz" pos="2160"/>
        <p:guide pos="3840"/>
        <p:guide pos="432"/>
        <p:guide pos="7272"/>
        <p:guide orient="horz" pos="960"/>
        <p:guide orient="horz" pos="39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ela Turner" userId="6b8852ed-06d1-4c3e-b43c-1a57fa4d927b" providerId="ADAL" clId="{912183E1-2553-41B6-85B6-9A3362A568C1}"/>
    <pc:docChg chg="modSld">
      <pc:chgData name="Pamela Turner" userId="6b8852ed-06d1-4c3e-b43c-1a57fa4d927b" providerId="ADAL" clId="{912183E1-2553-41B6-85B6-9A3362A568C1}" dt="2025-09-26T19:11:42.812" v="5" actId="20577"/>
      <pc:docMkLst>
        <pc:docMk/>
      </pc:docMkLst>
      <pc:sldChg chg="modSp mod">
        <pc:chgData name="Pamela Turner" userId="6b8852ed-06d1-4c3e-b43c-1a57fa4d927b" providerId="ADAL" clId="{912183E1-2553-41B6-85B6-9A3362A568C1}" dt="2025-09-26T19:11:42.812" v="5" actId="20577"/>
        <pc:sldMkLst>
          <pc:docMk/>
          <pc:sldMk cId="277143956" sldId="261"/>
        </pc:sldMkLst>
        <pc:spChg chg="mod">
          <ac:chgData name="Pamela Turner" userId="6b8852ed-06d1-4c3e-b43c-1a57fa4d927b" providerId="ADAL" clId="{912183E1-2553-41B6-85B6-9A3362A568C1}" dt="2025-09-22T21:23:24.212" v="1" actId="20577"/>
          <ac:spMkLst>
            <pc:docMk/>
            <pc:sldMk cId="277143956" sldId="261"/>
            <ac:spMk id="38" creationId="{4E77C16A-7795-8AD3-9BD7-A5B3D3234E0C}"/>
          </ac:spMkLst>
        </pc:spChg>
        <pc:spChg chg="mod">
          <ac:chgData name="Pamela Turner" userId="6b8852ed-06d1-4c3e-b43c-1a57fa4d927b" providerId="ADAL" clId="{912183E1-2553-41B6-85B6-9A3362A568C1}" dt="2025-09-26T19:11:42.812" v="5" actId="20577"/>
          <ac:spMkLst>
            <pc:docMk/>
            <pc:sldMk cId="277143956" sldId="261"/>
            <ac:spMk id="39" creationId="{95FDA1C0-C8A3-488F-5235-EF8B9E14A74F}"/>
          </ac:spMkLst>
        </pc:spChg>
      </pc:sldChg>
      <pc:sldChg chg="modSp mod">
        <pc:chgData name="Pamela Turner" userId="6b8852ed-06d1-4c3e-b43c-1a57fa4d927b" providerId="ADAL" clId="{912183E1-2553-41B6-85B6-9A3362A568C1}" dt="2025-09-24T21:52:59.431" v="3" actId="13926"/>
        <pc:sldMkLst>
          <pc:docMk/>
          <pc:sldMk cId="292010921" sldId="309"/>
        </pc:sldMkLst>
        <pc:spChg chg="mod">
          <ac:chgData name="Pamela Turner" userId="6b8852ed-06d1-4c3e-b43c-1a57fa4d927b" providerId="ADAL" clId="{912183E1-2553-41B6-85B6-9A3362A568C1}" dt="2025-09-24T21:52:59.431" v="3" actId="13926"/>
          <ac:spMkLst>
            <pc:docMk/>
            <pc:sldMk cId="292010921" sldId="309"/>
            <ac:spMk id="3" creationId="{F7171E03-3B38-4754-995C-D892889B16F6}"/>
          </ac:spMkLst>
        </pc:spChg>
      </pc:sldChg>
    </pc:docChg>
  </pc:docChgLst>
  <pc:docChgLst>
    <pc:chgData name="Guest User" userId="S::urn:spo:tenantanon#4a643b44-5dc0-4ac1-9ddc-2add2bdd7156::" providerId="AD" clId="Web-{88F0A6F7-908A-C873-DA51-F6D08A6AD4D2}"/>
    <pc:docChg chg="addSld delSld">
      <pc:chgData name="Guest User" userId="S::urn:spo:tenantanon#4a643b44-5dc0-4ac1-9ddc-2add2bdd7156::" providerId="AD" clId="Web-{88F0A6F7-908A-C873-DA51-F6D08A6AD4D2}" dt="2025-09-23T19:21:07.670" v="1"/>
      <pc:docMkLst>
        <pc:docMk/>
      </pc:docMkLst>
      <pc:sldChg chg="add">
        <pc:chgData name="Guest User" userId="S::urn:spo:tenantanon#4a643b44-5dc0-4ac1-9ddc-2add2bdd7156::" providerId="AD" clId="Web-{88F0A6F7-908A-C873-DA51-F6D08A6AD4D2}" dt="2025-09-23T19:21:07.670" v="1"/>
        <pc:sldMkLst>
          <pc:docMk/>
          <pc:sldMk cId="837552975" sldId="339"/>
        </pc:sldMkLst>
      </pc:sldChg>
    </pc:docChg>
  </pc:docChgLst>
  <pc:docChgLst>
    <pc:chgData name="Guest User" userId="S::urn:spo:tenantanon#4a643b44-5dc0-4ac1-9ddc-2add2bdd7156::" providerId="AD" clId="Web-{605C42B0-6AC3-11D2-1A11-59AC0D74F986}"/>
    <pc:docChg chg="modSld">
      <pc:chgData name="Guest User" userId="S::urn:spo:tenantanon#4a643b44-5dc0-4ac1-9ddc-2add2bdd7156::" providerId="AD" clId="Web-{605C42B0-6AC3-11D2-1A11-59AC0D74F986}" dt="2025-09-25T18:36:40.236" v="196" actId="20577"/>
      <pc:docMkLst>
        <pc:docMk/>
      </pc:docMkLst>
      <pc:sldChg chg="modSp">
        <pc:chgData name="Guest User" userId="S::urn:spo:tenantanon#4a643b44-5dc0-4ac1-9ddc-2add2bdd7156::" providerId="AD" clId="Web-{605C42B0-6AC3-11D2-1A11-59AC0D74F986}" dt="2025-09-25T18:25:04.383" v="1" actId="20577"/>
        <pc:sldMkLst>
          <pc:docMk/>
          <pc:sldMk cId="1188619977" sldId="263"/>
        </pc:sldMkLst>
        <pc:spChg chg="mod">
          <ac:chgData name="Guest User" userId="S::urn:spo:tenantanon#4a643b44-5dc0-4ac1-9ddc-2add2bdd7156::" providerId="AD" clId="Web-{605C42B0-6AC3-11D2-1A11-59AC0D74F986}" dt="2025-09-25T18:25:04.383" v="1" actId="20577"/>
          <ac:spMkLst>
            <pc:docMk/>
            <pc:sldMk cId="1188619977" sldId="263"/>
            <ac:spMk id="17" creationId="{ABB32214-8370-4FBD-8BF4-36CAB98CBE65}"/>
          </ac:spMkLst>
        </pc:spChg>
      </pc:sldChg>
      <pc:sldChg chg="modSp">
        <pc:chgData name="Guest User" userId="S::urn:spo:tenantanon#4a643b44-5dc0-4ac1-9ddc-2add2bdd7156::" providerId="AD" clId="Web-{605C42B0-6AC3-11D2-1A11-59AC0D74F986}" dt="2025-09-25T18:36:40.236" v="196" actId="20577"/>
        <pc:sldMkLst>
          <pc:docMk/>
          <pc:sldMk cId="1822997089" sldId="264"/>
        </pc:sldMkLst>
        <pc:spChg chg="mod">
          <ac:chgData name="Guest User" userId="S::urn:spo:tenantanon#4a643b44-5dc0-4ac1-9ddc-2add2bdd7156::" providerId="AD" clId="Web-{605C42B0-6AC3-11D2-1A11-59AC0D74F986}" dt="2025-09-25T18:36:40.236" v="196" actId="20577"/>
          <ac:spMkLst>
            <pc:docMk/>
            <pc:sldMk cId="1822997089" sldId="264"/>
            <ac:spMk id="11" creationId="{E4A3AE04-1856-37D1-FCE6-5A4302655EF0}"/>
          </ac:spMkLst>
        </pc:spChg>
      </pc:sldChg>
      <pc:sldChg chg="modSp">
        <pc:chgData name="Guest User" userId="S::urn:spo:tenantanon#4a643b44-5dc0-4ac1-9ddc-2add2bdd7156::" providerId="AD" clId="Web-{605C42B0-6AC3-11D2-1A11-59AC0D74F986}" dt="2025-09-25T18:33:08.692" v="133" actId="20577"/>
        <pc:sldMkLst>
          <pc:docMk/>
          <pc:sldMk cId="3731734396" sldId="306"/>
        </pc:sldMkLst>
        <pc:spChg chg="mod">
          <ac:chgData name="Guest User" userId="S::urn:spo:tenantanon#4a643b44-5dc0-4ac1-9ddc-2add2bdd7156::" providerId="AD" clId="Web-{605C42B0-6AC3-11D2-1A11-59AC0D74F986}" dt="2025-09-25T18:33:08.692" v="133" actId="20577"/>
          <ac:spMkLst>
            <pc:docMk/>
            <pc:sldMk cId="3731734396" sldId="306"/>
            <ac:spMk id="12" creationId="{B022B1B2-29B1-A328-6287-85BF36CDF13F}"/>
          </ac:spMkLst>
        </pc:spChg>
      </pc:sldChg>
      <pc:sldChg chg="modSp">
        <pc:chgData name="Guest User" userId="S::urn:spo:tenantanon#4a643b44-5dc0-4ac1-9ddc-2add2bdd7156::" providerId="AD" clId="Web-{605C42B0-6AC3-11D2-1A11-59AC0D74F986}" dt="2025-09-25T18:31:00.643" v="75" actId="20577"/>
        <pc:sldMkLst>
          <pc:docMk/>
          <pc:sldMk cId="981128265" sldId="314"/>
        </pc:sldMkLst>
        <pc:spChg chg="mod">
          <ac:chgData name="Guest User" userId="S::urn:spo:tenantanon#4a643b44-5dc0-4ac1-9ddc-2add2bdd7156::" providerId="AD" clId="Web-{605C42B0-6AC3-11D2-1A11-59AC0D74F986}" dt="2025-09-25T18:31:00.643" v="75" actId="20577"/>
          <ac:spMkLst>
            <pc:docMk/>
            <pc:sldMk cId="981128265" sldId="314"/>
            <ac:spMk id="8" creationId="{FA7330B1-20A5-8135-9D93-6A368600B8DA}"/>
          </ac:spMkLst>
        </pc:spChg>
      </pc:sldChg>
      <pc:sldChg chg="modSp">
        <pc:chgData name="Guest User" userId="S::urn:spo:tenantanon#4a643b44-5dc0-4ac1-9ddc-2add2bdd7156::" providerId="AD" clId="Web-{605C42B0-6AC3-11D2-1A11-59AC0D74F986}" dt="2025-09-25T18:34:30.234" v="160" actId="20577"/>
        <pc:sldMkLst>
          <pc:docMk/>
          <pc:sldMk cId="1216307049" sldId="338"/>
        </pc:sldMkLst>
        <pc:spChg chg="mod">
          <ac:chgData name="Guest User" userId="S::urn:spo:tenantanon#4a643b44-5dc0-4ac1-9ddc-2add2bdd7156::" providerId="AD" clId="Web-{605C42B0-6AC3-11D2-1A11-59AC0D74F986}" dt="2025-09-25T18:34:30.234" v="160" actId="20577"/>
          <ac:spMkLst>
            <pc:docMk/>
            <pc:sldMk cId="1216307049" sldId="338"/>
            <ac:spMk id="7" creationId="{7EB12027-A816-9A1C-FF58-59351F302173}"/>
          </ac:spMkLst>
        </pc:spChg>
      </pc:sldChg>
    </pc:docChg>
  </pc:docChgLst>
  <pc:docChgLst>
    <pc:chgData name="Pamela Turner" userId="S::pturner@bengalenergy.ca::6b8852ed-06d1-4c3e-b43c-1a57fa4d927b" providerId="AD" clId="Web-{85257DFA-38C3-3D53-7EE3-323BA278872E}"/>
    <pc:docChg chg="modSld sldOrd">
      <pc:chgData name="Pamela Turner" userId="S::pturner@bengalenergy.ca::6b8852ed-06d1-4c3e-b43c-1a57fa4d927b" providerId="AD" clId="Web-{85257DFA-38C3-3D53-7EE3-323BA278872E}" dt="2025-09-25T21:19:12.777" v="61" actId="20577"/>
      <pc:docMkLst>
        <pc:docMk/>
      </pc:docMkLst>
      <pc:sldChg chg="modSp">
        <pc:chgData name="Pamela Turner" userId="S::pturner@bengalenergy.ca::6b8852ed-06d1-4c3e-b43c-1a57fa4d927b" providerId="AD" clId="Web-{85257DFA-38C3-3D53-7EE3-323BA278872E}" dt="2025-09-25T21:19:12.777" v="61" actId="20577"/>
        <pc:sldMkLst>
          <pc:docMk/>
          <pc:sldMk cId="277143956" sldId="261"/>
        </pc:sldMkLst>
        <pc:spChg chg="mod">
          <ac:chgData name="Pamela Turner" userId="S::pturner@bengalenergy.ca::6b8852ed-06d1-4c3e-b43c-1a57fa4d927b" providerId="AD" clId="Web-{85257DFA-38C3-3D53-7EE3-323BA278872E}" dt="2025-09-25T21:19:12.777" v="61" actId="20577"/>
          <ac:spMkLst>
            <pc:docMk/>
            <pc:sldMk cId="277143956" sldId="261"/>
            <ac:spMk id="39" creationId="{95FDA1C0-C8A3-488F-5235-EF8B9E14A74F}"/>
          </ac:spMkLst>
        </pc:spChg>
        <pc:graphicFrameChg chg="mod modGraphic">
          <ac:chgData name="Pamela Turner" userId="S::pturner@bengalenergy.ca::6b8852ed-06d1-4c3e-b43c-1a57fa4d927b" providerId="AD" clId="Web-{85257DFA-38C3-3D53-7EE3-323BA278872E}" dt="2025-09-25T21:18:35.042" v="60"/>
          <ac:graphicFrameMkLst>
            <pc:docMk/>
            <pc:sldMk cId="277143956" sldId="261"/>
            <ac:graphicFrameMk id="40" creationId="{F7C6A714-FFED-553E-60B6-F1714D587DA0}"/>
          </ac:graphicFrameMkLst>
        </pc:graphicFrameChg>
      </pc:sldChg>
      <pc:sldChg chg="modSp">
        <pc:chgData name="Pamela Turner" userId="S::pturner@bengalenergy.ca::6b8852ed-06d1-4c3e-b43c-1a57fa4d927b" providerId="AD" clId="Web-{85257DFA-38C3-3D53-7EE3-323BA278872E}" dt="2025-09-25T20:44:00.672" v="2" actId="20577"/>
        <pc:sldMkLst>
          <pc:docMk/>
          <pc:sldMk cId="1822997089" sldId="264"/>
        </pc:sldMkLst>
        <pc:spChg chg="mod">
          <ac:chgData name="Pamela Turner" userId="S::pturner@bengalenergy.ca::6b8852ed-06d1-4c3e-b43c-1a57fa4d927b" providerId="AD" clId="Web-{85257DFA-38C3-3D53-7EE3-323BA278872E}" dt="2025-09-25T20:44:00.672" v="2" actId="20577"/>
          <ac:spMkLst>
            <pc:docMk/>
            <pc:sldMk cId="1822997089" sldId="264"/>
            <ac:spMk id="11" creationId="{E4A3AE04-1856-37D1-FCE6-5A4302655EF0}"/>
          </ac:spMkLst>
        </pc:spChg>
      </pc:sldChg>
      <pc:sldChg chg="modSp">
        <pc:chgData name="Pamela Turner" userId="S::pturner@bengalenergy.ca::6b8852ed-06d1-4c3e-b43c-1a57fa4d927b" providerId="AD" clId="Web-{85257DFA-38C3-3D53-7EE3-323BA278872E}" dt="2025-09-25T20:51:58.531" v="44" actId="20577"/>
        <pc:sldMkLst>
          <pc:docMk/>
          <pc:sldMk cId="3731734396" sldId="306"/>
        </pc:sldMkLst>
        <pc:spChg chg="mod ord">
          <ac:chgData name="Pamela Turner" userId="S::pturner@bengalenergy.ca::6b8852ed-06d1-4c3e-b43c-1a57fa4d927b" providerId="AD" clId="Web-{85257DFA-38C3-3D53-7EE3-323BA278872E}" dt="2025-09-25T20:51:58.531" v="44" actId="20577"/>
          <ac:spMkLst>
            <pc:docMk/>
            <pc:sldMk cId="3731734396" sldId="306"/>
            <ac:spMk id="12" creationId="{B022B1B2-29B1-A328-6287-85BF36CDF13F}"/>
          </ac:spMkLst>
        </pc:spChg>
        <pc:spChg chg="mod">
          <ac:chgData name="Pamela Turner" userId="S::pturner@bengalenergy.ca::6b8852ed-06d1-4c3e-b43c-1a57fa4d927b" providerId="AD" clId="Web-{85257DFA-38C3-3D53-7EE3-323BA278872E}" dt="2025-09-25T20:51:07.699" v="41" actId="14100"/>
          <ac:spMkLst>
            <pc:docMk/>
            <pc:sldMk cId="3731734396" sldId="306"/>
            <ac:spMk id="19" creationId="{5472403A-6399-5249-BBC3-3578C21403B2}"/>
          </ac:spMkLst>
        </pc:spChg>
        <pc:picChg chg="ord">
          <ac:chgData name="Pamela Turner" userId="S::pturner@bengalenergy.ca::6b8852ed-06d1-4c3e-b43c-1a57fa4d927b" providerId="AD" clId="Web-{85257DFA-38C3-3D53-7EE3-323BA278872E}" dt="2025-09-25T20:47:21.235" v="20"/>
          <ac:picMkLst>
            <pc:docMk/>
            <pc:sldMk cId="3731734396" sldId="306"/>
            <ac:picMk id="13" creationId="{CE060F99-FAB1-8F7C-58EB-499DB9F843B9}"/>
          </ac:picMkLst>
        </pc:picChg>
      </pc:sldChg>
      <pc:sldChg chg="modSp">
        <pc:chgData name="Pamela Turner" userId="S::pturner@bengalenergy.ca::6b8852ed-06d1-4c3e-b43c-1a57fa4d927b" providerId="AD" clId="Web-{85257DFA-38C3-3D53-7EE3-323BA278872E}" dt="2025-09-25T21:03:22.529" v="54" actId="20577"/>
        <pc:sldMkLst>
          <pc:docMk/>
          <pc:sldMk cId="292010921" sldId="309"/>
        </pc:sldMkLst>
        <pc:spChg chg="mod">
          <ac:chgData name="Pamela Turner" userId="S::pturner@bengalenergy.ca::6b8852ed-06d1-4c3e-b43c-1a57fa4d927b" providerId="AD" clId="Web-{85257DFA-38C3-3D53-7EE3-323BA278872E}" dt="2025-09-25T21:03:22.529" v="54" actId="20577"/>
          <ac:spMkLst>
            <pc:docMk/>
            <pc:sldMk cId="292010921" sldId="309"/>
            <ac:spMk id="3" creationId="{F7171E03-3B38-4754-995C-D892889B16F6}"/>
          </ac:spMkLst>
        </pc:spChg>
      </pc:sldChg>
      <pc:sldChg chg="modSp">
        <pc:chgData name="Pamela Turner" userId="S::pturner@bengalenergy.ca::6b8852ed-06d1-4c3e-b43c-1a57fa4d927b" providerId="AD" clId="Web-{85257DFA-38C3-3D53-7EE3-323BA278872E}" dt="2025-09-25T21:04:02.670" v="56" actId="20577"/>
        <pc:sldMkLst>
          <pc:docMk/>
          <pc:sldMk cId="457836133" sldId="313"/>
        </pc:sldMkLst>
        <pc:spChg chg="mod">
          <ac:chgData name="Pamela Turner" userId="S::pturner@bengalenergy.ca::6b8852ed-06d1-4c3e-b43c-1a57fa4d927b" providerId="AD" clId="Web-{85257DFA-38C3-3D53-7EE3-323BA278872E}" dt="2025-09-25T21:04:02.670" v="56" actId="20577"/>
          <ac:spMkLst>
            <pc:docMk/>
            <pc:sldMk cId="457836133" sldId="313"/>
            <ac:spMk id="4" creationId="{B7342BFA-72FB-A4AA-67E7-769768520A09}"/>
          </ac:spMkLst>
        </pc:spChg>
      </pc:sldChg>
      <pc:sldChg chg="modSp">
        <pc:chgData name="Pamela Turner" userId="S::pturner@bengalenergy.ca::6b8852ed-06d1-4c3e-b43c-1a57fa4d927b" providerId="AD" clId="Web-{85257DFA-38C3-3D53-7EE3-323BA278872E}" dt="2025-09-25T20:44:43.703" v="6" actId="14100"/>
        <pc:sldMkLst>
          <pc:docMk/>
          <pc:sldMk cId="981128265" sldId="314"/>
        </pc:sldMkLst>
        <pc:spChg chg="mod">
          <ac:chgData name="Pamela Turner" userId="S::pturner@bengalenergy.ca::6b8852ed-06d1-4c3e-b43c-1a57fa4d927b" providerId="AD" clId="Web-{85257DFA-38C3-3D53-7EE3-323BA278872E}" dt="2025-09-25T20:44:43.703" v="6" actId="14100"/>
          <ac:spMkLst>
            <pc:docMk/>
            <pc:sldMk cId="981128265" sldId="314"/>
            <ac:spMk id="8" creationId="{FA7330B1-20A5-8135-9D93-6A368600B8DA}"/>
          </ac:spMkLst>
        </pc:spChg>
      </pc:sldChg>
      <pc:sldChg chg="modSp">
        <pc:chgData name="Pamela Turner" userId="S::pturner@bengalenergy.ca::6b8852ed-06d1-4c3e-b43c-1a57fa4d927b" providerId="AD" clId="Web-{85257DFA-38C3-3D53-7EE3-323BA278872E}" dt="2025-09-25T20:52:17.126" v="46" actId="20577"/>
        <pc:sldMkLst>
          <pc:docMk/>
          <pc:sldMk cId="1216307049" sldId="338"/>
        </pc:sldMkLst>
        <pc:spChg chg="mod">
          <ac:chgData name="Pamela Turner" userId="S::pturner@bengalenergy.ca::6b8852ed-06d1-4c3e-b43c-1a57fa4d927b" providerId="AD" clId="Web-{85257DFA-38C3-3D53-7EE3-323BA278872E}" dt="2025-09-25T20:52:17.126" v="46" actId="20577"/>
          <ac:spMkLst>
            <pc:docMk/>
            <pc:sldMk cId="1216307049" sldId="338"/>
            <ac:spMk id="7" creationId="{7EB12027-A816-9A1C-FF58-59351F302173}"/>
          </ac:spMkLst>
        </pc:spChg>
      </pc:sldChg>
      <pc:sldChg chg="ord">
        <pc:chgData name="Pamela Turner" userId="S::pturner@bengalenergy.ca::6b8852ed-06d1-4c3e-b43c-1a57fa4d927b" providerId="AD" clId="Web-{85257DFA-38C3-3D53-7EE3-323BA278872E}" dt="2025-09-25T21:02:05.888" v="47"/>
        <pc:sldMkLst>
          <pc:docMk/>
          <pc:sldMk cId="837552975" sldId="339"/>
        </pc:sldMkLst>
      </pc:sldChg>
    </pc:docChg>
  </pc:docChgLst>
  <pc:docChgLst>
    <pc:chgData name="Chayan Chakrabarty" userId="S::cchakrabarty@bengalenergy.ca::81b26c9a-f4a3-4c15-92a6-e55d2d397d60" providerId="AD" clId="Web-{AE78D879-1668-331A-33B6-261C78BE3252}"/>
    <pc:docChg chg="modSld">
      <pc:chgData name="Chayan Chakrabarty" userId="S::cchakrabarty@bengalenergy.ca::81b26c9a-f4a3-4c15-92a6-e55d2d397d60" providerId="AD" clId="Web-{AE78D879-1668-331A-33B6-261C78BE3252}" dt="2025-09-25T22:31:07.363" v="7" actId="20577"/>
      <pc:docMkLst>
        <pc:docMk/>
      </pc:docMkLst>
      <pc:sldChg chg="modSp">
        <pc:chgData name="Chayan Chakrabarty" userId="S::cchakrabarty@bengalenergy.ca::81b26c9a-f4a3-4c15-92a6-e55d2d397d60" providerId="AD" clId="Web-{AE78D879-1668-331A-33B6-261C78BE3252}" dt="2025-09-25T22:27:08.579" v="0" actId="20577"/>
        <pc:sldMkLst>
          <pc:docMk/>
          <pc:sldMk cId="277143956" sldId="261"/>
        </pc:sldMkLst>
        <pc:spChg chg="mod">
          <ac:chgData name="Chayan Chakrabarty" userId="S::cchakrabarty@bengalenergy.ca::81b26c9a-f4a3-4c15-92a6-e55d2d397d60" providerId="AD" clId="Web-{AE78D879-1668-331A-33B6-261C78BE3252}" dt="2025-09-25T22:27:08.579" v="0" actId="20577"/>
          <ac:spMkLst>
            <pc:docMk/>
            <pc:sldMk cId="277143956" sldId="261"/>
            <ac:spMk id="39" creationId="{95FDA1C0-C8A3-488F-5235-EF8B9E14A74F}"/>
          </ac:spMkLst>
        </pc:spChg>
      </pc:sldChg>
      <pc:sldChg chg="modSp">
        <pc:chgData name="Chayan Chakrabarty" userId="S::cchakrabarty@bengalenergy.ca::81b26c9a-f4a3-4c15-92a6-e55d2d397d60" providerId="AD" clId="Web-{AE78D879-1668-331A-33B6-261C78BE3252}" dt="2025-09-25T22:31:07.363" v="7" actId="20577"/>
        <pc:sldMkLst>
          <pc:docMk/>
          <pc:sldMk cId="457836133" sldId="313"/>
        </pc:sldMkLst>
        <pc:spChg chg="mod">
          <ac:chgData name="Chayan Chakrabarty" userId="S::cchakrabarty@bengalenergy.ca::81b26c9a-f4a3-4c15-92a6-e55d2d397d60" providerId="AD" clId="Web-{AE78D879-1668-331A-33B6-261C78BE3252}" dt="2025-09-25T22:31:07.363" v="7" actId="20577"/>
          <ac:spMkLst>
            <pc:docMk/>
            <pc:sldMk cId="457836133" sldId="313"/>
            <ac:spMk id="4" creationId="{B7342BFA-72FB-A4AA-67E7-769768520A09}"/>
          </ac:spMkLst>
        </pc:spChg>
      </pc:sldChg>
    </pc:docChg>
  </pc:docChgLst>
</pc:chgInfo>
</file>

<file path=ppt/comments/modernComment_139_1B4A0665.xml><?xml version="1.0" encoding="utf-8"?>
<p188:cmLst xmlns:a="http://schemas.openxmlformats.org/drawingml/2006/main" xmlns:r="http://schemas.openxmlformats.org/officeDocument/2006/relationships" xmlns:p188="http://schemas.microsoft.com/office/powerpoint/2018/8/main">
  <p188:cm id="{8792EE3A-4A04-4ED4-B055-F42CC5B88FAA}" authorId="{426DA043-31DA-97BC-9294-7F085134380C}" created="2025-09-22T21:24:44.415">
    <ac:deMkLst xmlns:ac="http://schemas.microsoft.com/office/drawing/2013/main/command">
      <pc:docMk xmlns:pc="http://schemas.microsoft.com/office/powerpoint/2013/main/command"/>
      <pc:sldMk xmlns:pc="http://schemas.microsoft.com/office/powerpoint/2013/main/command" cId="457836133" sldId="313"/>
      <ac:spMk id="6" creationId="{7CD53E1E-F204-97BF-FBC4-E7CC5ED822EA}"/>
    </ac:deMkLst>
    <p188:txBody>
      <a:bodyPr/>
      <a:lstStyle/>
      <a:p>
        <a:r>
          <a:rPr lang="en-CA"/>
          <a:t>update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6F79D54-3770-44AC-8940-FAD87AA21BB9}" type="datetimeFigureOut">
              <a:rPr lang="en-US" smtClean="0"/>
              <a:t>9/26/2025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87F0900-6FF9-4A6C-B8A5-E3BE4B0E810D}" type="slidenum">
              <a:rPr lang="en-US" smtClean="0"/>
              <a:t>‹#›</a:t>
            </a:fld>
            <a:endParaRPr lang="en-US"/>
          </a:p>
        </p:txBody>
      </p:sp>
    </p:spTree>
    <p:extLst>
      <p:ext uri="{BB962C8B-B14F-4D97-AF65-F5344CB8AC3E}">
        <p14:creationId xmlns:p14="http://schemas.microsoft.com/office/powerpoint/2010/main" val="1312487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7F0900-6FF9-4A6C-B8A5-E3BE4B0E810D}" type="slidenum">
              <a:rPr lang="en-US" smtClean="0"/>
              <a:t>1</a:t>
            </a:fld>
            <a:endParaRPr lang="en-US"/>
          </a:p>
        </p:txBody>
      </p:sp>
    </p:spTree>
    <p:extLst>
      <p:ext uri="{BB962C8B-B14F-4D97-AF65-F5344CB8AC3E}">
        <p14:creationId xmlns:p14="http://schemas.microsoft.com/office/powerpoint/2010/main" val="1091688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7F0900-6FF9-4A6C-B8A5-E3BE4B0E810D}" type="slidenum">
              <a:rPr lang="en-US" smtClean="0"/>
              <a:t>12</a:t>
            </a:fld>
            <a:endParaRPr lang="en-US"/>
          </a:p>
        </p:txBody>
      </p:sp>
    </p:spTree>
    <p:extLst>
      <p:ext uri="{BB962C8B-B14F-4D97-AF65-F5344CB8AC3E}">
        <p14:creationId xmlns:p14="http://schemas.microsoft.com/office/powerpoint/2010/main" val="3807868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7F0900-6FF9-4A6C-B8A5-E3BE4B0E810D}" type="slidenum">
              <a:rPr lang="en-US" smtClean="0"/>
              <a:t>13</a:t>
            </a:fld>
            <a:endParaRPr lang="en-US"/>
          </a:p>
        </p:txBody>
      </p:sp>
    </p:spTree>
    <p:extLst>
      <p:ext uri="{BB962C8B-B14F-4D97-AF65-F5344CB8AC3E}">
        <p14:creationId xmlns:p14="http://schemas.microsoft.com/office/powerpoint/2010/main" val="896231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7F0900-6FF9-4A6C-B8A5-E3BE4B0E810D}" type="slidenum">
              <a:rPr lang="en-US" smtClean="0"/>
              <a:t>14</a:t>
            </a:fld>
            <a:endParaRPr lang="en-US"/>
          </a:p>
        </p:txBody>
      </p:sp>
    </p:spTree>
    <p:extLst>
      <p:ext uri="{BB962C8B-B14F-4D97-AF65-F5344CB8AC3E}">
        <p14:creationId xmlns:p14="http://schemas.microsoft.com/office/powerpoint/2010/main" val="409187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7F0900-6FF9-4A6C-B8A5-E3BE4B0E810D}" type="slidenum">
              <a:rPr lang="en-US" smtClean="0"/>
              <a:t>4</a:t>
            </a:fld>
            <a:endParaRPr lang="en-US"/>
          </a:p>
        </p:txBody>
      </p:sp>
    </p:spTree>
    <p:extLst>
      <p:ext uri="{BB962C8B-B14F-4D97-AF65-F5344CB8AC3E}">
        <p14:creationId xmlns:p14="http://schemas.microsoft.com/office/powerpoint/2010/main" val="992624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9B9AB7-CB2E-7048-A868-140846714A99}" type="slidenum">
              <a:rPr lang="en-AU" smtClean="0"/>
              <a:t>5</a:t>
            </a:fld>
            <a:endParaRPr lang="en-AU"/>
          </a:p>
        </p:txBody>
      </p:sp>
    </p:spTree>
    <p:extLst>
      <p:ext uri="{BB962C8B-B14F-4D97-AF65-F5344CB8AC3E}">
        <p14:creationId xmlns:p14="http://schemas.microsoft.com/office/powerpoint/2010/main" val="93458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7F0900-6FF9-4A6C-B8A5-E3BE4B0E810D}" type="slidenum">
              <a:rPr lang="en-US" smtClean="0"/>
              <a:t>6</a:t>
            </a:fld>
            <a:endParaRPr lang="en-US"/>
          </a:p>
        </p:txBody>
      </p:sp>
    </p:spTree>
    <p:extLst>
      <p:ext uri="{BB962C8B-B14F-4D97-AF65-F5344CB8AC3E}">
        <p14:creationId xmlns:p14="http://schemas.microsoft.com/office/powerpoint/2010/main" val="120969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7F0900-6FF9-4A6C-B8A5-E3BE4B0E810D}" type="slidenum">
              <a:rPr lang="en-US" smtClean="0"/>
              <a:t>7</a:t>
            </a:fld>
            <a:endParaRPr lang="en-US"/>
          </a:p>
        </p:txBody>
      </p:sp>
    </p:spTree>
    <p:extLst>
      <p:ext uri="{BB962C8B-B14F-4D97-AF65-F5344CB8AC3E}">
        <p14:creationId xmlns:p14="http://schemas.microsoft.com/office/powerpoint/2010/main" val="53982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7F0900-6FF9-4A6C-B8A5-E3BE4B0E810D}" type="slidenum">
              <a:rPr lang="en-US" smtClean="0"/>
              <a:t>8</a:t>
            </a:fld>
            <a:endParaRPr lang="en-US"/>
          </a:p>
        </p:txBody>
      </p:sp>
    </p:spTree>
    <p:extLst>
      <p:ext uri="{BB962C8B-B14F-4D97-AF65-F5344CB8AC3E}">
        <p14:creationId xmlns:p14="http://schemas.microsoft.com/office/powerpoint/2010/main" val="355811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9B9AB7-CB2E-7048-A868-140846714A99}" type="slidenum">
              <a:rPr lang="en-AU" smtClean="0"/>
              <a:t>9</a:t>
            </a:fld>
            <a:endParaRPr lang="en-AU"/>
          </a:p>
        </p:txBody>
      </p:sp>
    </p:spTree>
    <p:extLst>
      <p:ext uri="{BB962C8B-B14F-4D97-AF65-F5344CB8AC3E}">
        <p14:creationId xmlns:p14="http://schemas.microsoft.com/office/powerpoint/2010/main" val="384961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F0900-6FF9-4A6C-B8A5-E3BE4B0E8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950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9B9AB7-CB2E-7048-A868-140846714A99}" type="slidenum">
              <a:rPr lang="en-AU" smtClean="0"/>
              <a:t>11</a:t>
            </a:fld>
            <a:endParaRPr lang="en-AU"/>
          </a:p>
        </p:txBody>
      </p:sp>
    </p:spTree>
    <p:extLst>
      <p:ext uri="{BB962C8B-B14F-4D97-AF65-F5344CB8AC3E}">
        <p14:creationId xmlns:p14="http://schemas.microsoft.com/office/powerpoint/2010/main" val="2472677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20E94-B072-4805-8F16-3AAC23B0FB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EC1863-40FD-4E09-828D-4D950A0132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E0D524-7A69-4789-B7E3-7E9894BDC1C1}"/>
              </a:ext>
            </a:extLst>
          </p:cNvPr>
          <p:cNvSpPr>
            <a:spLocks noGrp="1"/>
          </p:cNvSpPr>
          <p:nvPr>
            <p:ph type="dt" sz="half" idx="10"/>
          </p:nvPr>
        </p:nvSpPr>
        <p:spPr/>
        <p:txBody>
          <a:bodyPr/>
          <a:lstStyle/>
          <a:p>
            <a:fld id="{C0C26E37-33BB-4DC2-9692-987474CBC45F}" type="datetime1">
              <a:rPr lang="en-US" smtClean="0"/>
              <a:t>9/26/2025</a:t>
            </a:fld>
            <a:endParaRPr lang="en-US"/>
          </a:p>
        </p:txBody>
      </p:sp>
      <p:sp>
        <p:nvSpPr>
          <p:cNvPr id="5" name="Footer Placeholder 4">
            <a:extLst>
              <a:ext uri="{FF2B5EF4-FFF2-40B4-BE49-F238E27FC236}">
                <a16:creationId xmlns:a16="http://schemas.microsoft.com/office/drawing/2014/main" id="{D41184A2-EE22-4165-8923-D9E12D06C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057CB-D900-43CB-BC88-B04EBD258C2D}"/>
              </a:ext>
            </a:extLst>
          </p:cNvPr>
          <p:cNvSpPr>
            <a:spLocks noGrp="1"/>
          </p:cNvSpPr>
          <p:nvPr>
            <p:ph type="sldNum" sz="quarter" idx="12"/>
          </p:nvPr>
        </p:nvSpPr>
        <p:spPr/>
        <p:txBody>
          <a:bodyPr/>
          <a:lstStyle/>
          <a:p>
            <a:fld id="{1E2C0C5E-7EEF-4B70-8D8B-D461593B5FCF}" type="slidenum">
              <a:rPr lang="en-US" smtClean="0"/>
              <a:t>‹#›</a:t>
            </a:fld>
            <a:endParaRPr lang="en-US"/>
          </a:p>
        </p:txBody>
      </p:sp>
    </p:spTree>
    <p:extLst>
      <p:ext uri="{BB962C8B-B14F-4D97-AF65-F5344CB8AC3E}">
        <p14:creationId xmlns:p14="http://schemas.microsoft.com/office/powerpoint/2010/main" val="355011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3E9C2-816A-4790-9E2A-80DA58B6F4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5256A9-D95F-40C1-80CA-A083E4DF3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DBF50A-6B79-4565-A9EB-12FBF418C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868395-9830-4487-A0CD-CB947DB1A534}"/>
              </a:ext>
            </a:extLst>
          </p:cNvPr>
          <p:cNvSpPr>
            <a:spLocks noGrp="1"/>
          </p:cNvSpPr>
          <p:nvPr>
            <p:ph type="dt" sz="half" idx="10"/>
          </p:nvPr>
        </p:nvSpPr>
        <p:spPr/>
        <p:txBody>
          <a:bodyPr/>
          <a:lstStyle/>
          <a:p>
            <a:fld id="{1B0755DE-E8BB-42BE-815C-8B7EBA9BAF37}" type="datetime1">
              <a:rPr lang="en-US" smtClean="0"/>
              <a:t>9/26/2025</a:t>
            </a:fld>
            <a:endParaRPr lang="en-US"/>
          </a:p>
        </p:txBody>
      </p:sp>
      <p:sp>
        <p:nvSpPr>
          <p:cNvPr id="6" name="Footer Placeholder 5">
            <a:extLst>
              <a:ext uri="{FF2B5EF4-FFF2-40B4-BE49-F238E27FC236}">
                <a16:creationId xmlns:a16="http://schemas.microsoft.com/office/drawing/2014/main" id="{8F21BC19-BAB6-4EED-838C-2DFDB04539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ECB97-E8F1-4B32-B6BA-E69A0CF1E2A3}"/>
              </a:ext>
            </a:extLst>
          </p:cNvPr>
          <p:cNvSpPr>
            <a:spLocks noGrp="1"/>
          </p:cNvSpPr>
          <p:nvPr>
            <p:ph type="sldNum" sz="quarter" idx="12"/>
          </p:nvPr>
        </p:nvSpPr>
        <p:spPr/>
        <p:txBody>
          <a:bodyPr/>
          <a:lstStyle/>
          <a:p>
            <a:fld id="{1E2C0C5E-7EEF-4B70-8D8B-D461593B5FCF}" type="slidenum">
              <a:rPr lang="en-US" smtClean="0"/>
              <a:t>‹#›</a:t>
            </a:fld>
            <a:endParaRPr lang="en-US"/>
          </a:p>
        </p:txBody>
      </p:sp>
    </p:spTree>
    <p:extLst>
      <p:ext uri="{BB962C8B-B14F-4D97-AF65-F5344CB8AC3E}">
        <p14:creationId xmlns:p14="http://schemas.microsoft.com/office/powerpoint/2010/main" val="2711989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7247-AB75-43F6-AE79-DF1E2CC881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45E01E-70E5-41F0-A2B4-C6915977E3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E4216-3A5E-4316-BB39-2E96FEC253BF}"/>
              </a:ext>
            </a:extLst>
          </p:cNvPr>
          <p:cNvSpPr>
            <a:spLocks noGrp="1"/>
          </p:cNvSpPr>
          <p:nvPr>
            <p:ph type="dt" sz="half" idx="10"/>
          </p:nvPr>
        </p:nvSpPr>
        <p:spPr/>
        <p:txBody>
          <a:bodyPr/>
          <a:lstStyle/>
          <a:p>
            <a:fld id="{AF04A78E-B49D-406E-A835-60EF212BCDBF}" type="datetime1">
              <a:rPr lang="en-US" smtClean="0"/>
              <a:t>9/26/2025</a:t>
            </a:fld>
            <a:endParaRPr lang="en-US"/>
          </a:p>
        </p:txBody>
      </p:sp>
      <p:sp>
        <p:nvSpPr>
          <p:cNvPr id="5" name="Footer Placeholder 4">
            <a:extLst>
              <a:ext uri="{FF2B5EF4-FFF2-40B4-BE49-F238E27FC236}">
                <a16:creationId xmlns:a16="http://schemas.microsoft.com/office/drawing/2014/main" id="{ED8D2789-7265-4411-A7AD-6CF45CE60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44895D-9E8F-42D5-8585-A4FAFF28F5CB}"/>
              </a:ext>
            </a:extLst>
          </p:cNvPr>
          <p:cNvSpPr>
            <a:spLocks noGrp="1"/>
          </p:cNvSpPr>
          <p:nvPr>
            <p:ph type="sldNum" sz="quarter" idx="12"/>
          </p:nvPr>
        </p:nvSpPr>
        <p:spPr/>
        <p:txBody>
          <a:bodyPr/>
          <a:lstStyle/>
          <a:p>
            <a:fld id="{1E2C0C5E-7EEF-4B70-8D8B-D461593B5FCF}" type="slidenum">
              <a:rPr lang="en-US" smtClean="0"/>
              <a:t>‹#›</a:t>
            </a:fld>
            <a:endParaRPr lang="en-US"/>
          </a:p>
        </p:txBody>
      </p:sp>
    </p:spTree>
    <p:extLst>
      <p:ext uri="{BB962C8B-B14F-4D97-AF65-F5344CB8AC3E}">
        <p14:creationId xmlns:p14="http://schemas.microsoft.com/office/powerpoint/2010/main" val="2970641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38738D-F20F-4B1D-A31E-7D487EFBE3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FA6D15-FE11-47A9-9F1E-BF93FEAC88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5ACD6B-DD6F-467B-A911-19D56352B1DA}"/>
              </a:ext>
            </a:extLst>
          </p:cNvPr>
          <p:cNvSpPr>
            <a:spLocks noGrp="1"/>
          </p:cNvSpPr>
          <p:nvPr>
            <p:ph type="dt" sz="half" idx="10"/>
          </p:nvPr>
        </p:nvSpPr>
        <p:spPr/>
        <p:txBody>
          <a:bodyPr/>
          <a:lstStyle/>
          <a:p>
            <a:fld id="{DB4C39F7-FCE9-4517-B0BB-C33E4AE76122}" type="datetime1">
              <a:rPr lang="en-US" smtClean="0"/>
              <a:t>9/26/2025</a:t>
            </a:fld>
            <a:endParaRPr lang="en-US"/>
          </a:p>
        </p:txBody>
      </p:sp>
      <p:sp>
        <p:nvSpPr>
          <p:cNvPr id="5" name="Footer Placeholder 4">
            <a:extLst>
              <a:ext uri="{FF2B5EF4-FFF2-40B4-BE49-F238E27FC236}">
                <a16:creationId xmlns:a16="http://schemas.microsoft.com/office/drawing/2014/main" id="{C01277B7-E4DC-4812-9E4F-3026FD5E0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83184-BE37-4F7D-859C-3C4319483105}"/>
              </a:ext>
            </a:extLst>
          </p:cNvPr>
          <p:cNvSpPr>
            <a:spLocks noGrp="1"/>
          </p:cNvSpPr>
          <p:nvPr>
            <p:ph type="sldNum" sz="quarter" idx="12"/>
          </p:nvPr>
        </p:nvSpPr>
        <p:spPr/>
        <p:txBody>
          <a:bodyPr/>
          <a:lstStyle/>
          <a:p>
            <a:fld id="{1E2C0C5E-7EEF-4B70-8D8B-D461593B5FCF}" type="slidenum">
              <a:rPr lang="en-US" smtClean="0"/>
              <a:t>‹#›</a:t>
            </a:fld>
            <a:endParaRPr lang="en-US"/>
          </a:p>
        </p:txBody>
      </p:sp>
    </p:spTree>
    <p:extLst>
      <p:ext uri="{BB962C8B-B14F-4D97-AF65-F5344CB8AC3E}">
        <p14:creationId xmlns:p14="http://schemas.microsoft.com/office/powerpoint/2010/main" val="3317975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490" b="0" i="0">
                <a:solidFill>
                  <a:srgbClr val="717677"/>
                </a:solidFill>
                <a:latin typeface="Myriad Pro"/>
                <a:cs typeface="Myriad Pro"/>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AU"/>
              <a:t>Bengal Energy Investment Opportunity Presentation March 2022</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8A62D56-256C-8143-99B3-77B0616A245C}" type="datetime1">
              <a:rPr lang="en-AU" smtClean="0"/>
              <a:t>26/09/2025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66398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5ADAE-1F09-425B-9129-B5C4EEF21E3E}"/>
              </a:ext>
            </a:extLst>
          </p:cNvPr>
          <p:cNvSpPr>
            <a:spLocks noGrp="1"/>
          </p:cNvSpPr>
          <p:nvPr>
            <p:ph type="title"/>
          </p:nvPr>
        </p:nvSpPr>
        <p:spPr>
          <a:xfrm>
            <a:off x="694099" y="528306"/>
            <a:ext cx="10803802" cy="805084"/>
          </a:xfrm>
        </p:spPr>
        <p:txBody>
          <a:bodyPr>
            <a:normAutofit/>
          </a:bodyPr>
          <a:lstStyle>
            <a:lvl1pPr algn="ctr">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43CC558-CA19-4B8E-A9B8-D76A2DB02015}"/>
              </a:ext>
            </a:extLst>
          </p:cNvPr>
          <p:cNvSpPr>
            <a:spLocks noGrp="1"/>
          </p:cNvSpPr>
          <p:nvPr>
            <p:ph idx="1"/>
          </p:nvPr>
        </p:nvSpPr>
        <p:spPr>
          <a:xfrm>
            <a:off x="694099" y="1825625"/>
            <a:ext cx="10803802" cy="416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90042-43C3-460B-A439-BF6E7A3969BD}"/>
              </a:ext>
            </a:extLst>
          </p:cNvPr>
          <p:cNvSpPr>
            <a:spLocks noGrp="1"/>
          </p:cNvSpPr>
          <p:nvPr>
            <p:ph type="dt" sz="half" idx="10"/>
          </p:nvPr>
        </p:nvSpPr>
        <p:spPr>
          <a:xfrm>
            <a:off x="694099" y="6356350"/>
            <a:ext cx="2743200" cy="365125"/>
          </a:xfrm>
        </p:spPr>
        <p:txBody>
          <a:bodyPr/>
          <a:lstStyle/>
          <a:p>
            <a:fld id="{A07D9030-62D8-47E3-95BF-7746B651831F}" type="datetime1">
              <a:rPr lang="en-US" smtClean="0"/>
              <a:t>9/26/2025</a:t>
            </a:fld>
            <a:endParaRPr lang="en-US"/>
          </a:p>
        </p:txBody>
      </p:sp>
      <p:sp>
        <p:nvSpPr>
          <p:cNvPr id="5" name="Footer Placeholder 4">
            <a:extLst>
              <a:ext uri="{FF2B5EF4-FFF2-40B4-BE49-F238E27FC236}">
                <a16:creationId xmlns:a16="http://schemas.microsoft.com/office/drawing/2014/main" id="{0233B351-84AA-4EFB-93B7-E3537064688B}"/>
              </a:ext>
            </a:extLst>
          </p:cNvPr>
          <p:cNvSpPr>
            <a:spLocks noGrp="1"/>
          </p:cNvSpPr>
          <p:nvPr>
            <p:ph type="ftr" sz="quarter" idx="11"/>
          </p:nvPr>
        </p:nvSpPr>
        <p:spPr/>
        <p:txBody>
          <a:bodyPr/>
          <a:lstStyle/>
          <a:p>
            <a:endParaRPr lang="en-US"/>
          </a:p>
        </p:txBody>
      </p:sp>
      <p:sp>
        <p:nvSpPr>
          <p:cNvPr id="7" name="Rectangle: Top Corners Rounded 6">
            <a:extLst>
              <a:ext uri="{FF2B5EF4-FFF2-40B4-BE49-F238E27FC236}">
                <a16:creationId xmlns:a16="http://schemas.microsoft.com/office/drawing/2014/main" id="{80A28F87-1EF4-4AC2-83E6-17C920BACD29}"/>
              </a:ext>
            </a:extLst>
          </p:cNvPr>
          <p:cNvSpPr/>
          <p:nvPr userDrawn="1"/>
        </p:nvSpPr>
        <p:spPr>
          <a:xfrm>
            <a:off x="11022112" y="6831023"/>
            <a:ext cx="474301" cy="45719"/>
          </a:xfrm>
          <a:prstGeom prst="round2SameRect">
            <a:avLst>
              <a:gd name="adj1" fmla="val 16864"/>
              <a:gd name="adj2" fmla="val 0"/>
            </a:avLst>
          </a:prstGeom>
          <a:solidFill>
            <a:srgbClr val="FCA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753B212B-26E1-402E-992E-E6EA824ED92A}"/>
              </a:ext>
            </a:extLst>
          </p:cNvPr>
          <p:cNvSpPr>
            <a:spLocks noGrp="1"/>
          </p:cNvSpPr>
          <p:nvPr>
            <p:ph type="sldNum" sz="quarter" idx="12"/>
          </p:nvPr>
        </p:nvSpPr>
        <p:spPr>
          <a:xfrm>
            <a:off x="11020624" y="6453198"/>
            <a:ext cx="477277" cy="365125"/>
          </a:xfrm>
        </p:spPr>
        <p:txBody>
          <a:bodyPr/>
          <a:lstStyle>
            <a:lvl1pPr algn="ctr">
              <a:defRPr sz="1100" b="1">
                <a:solidFill>
                  <a:srgbClr val="FCA524"/>
                </a:solidFill>
                <a:latin typeface="+mj-lt"/>
              </a:defRPr>
            </a:lvl1pPr>
          </a:lstStyle>
          <a:p>
            <a:fld id="{1E2C0C5E-7EEF-4B70-8D8B-D461593B5FCF}" type="slidenum">
              <a:rPr lang="en-US" smtClean="0"/>
              <a:pPr/>
              <a:t>‹#›</a:t>
            </a:fld>
            <a:endParaRPr lang="en-US"/>
          </a:p>
        </p:txBody>
      </p:sp>
    </p:spTree>
    <p:extLst>
      <p:ext uri="{BB962C8B-B14F-4D97-AF65-F5344CB8AC3E}">
        <p14:creationId xmlns:p14="http://schemas.microsoft.com/office/powerpoint/2010/main" val="331432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6AF2850-7F0C-45F4-B064-7317B8D3B80D}"/>
              </a:ext>
            </a:extLst>
          </p:cNvPr>
          <p:cNvGrpSpPr/>
          <p:nvPr userDrawn="1"/>
        </p:nvGrpSpPr>
        <p:grpSpPr>
          <a:xfrm>
            <a:off x="-1" y="-2"/>
            <a:ext cx="12192001" cy="6858001"/>
            <a:chOff x="-1" y="-2"/>
            <a:chExt cx="12192001" cy="6858001"/>
          </a:xfrm>
        </p:grpSpPr>
        <p:pic>
          <p:nvPicPr>
            <p:cNvPr id="8" name="Picture 7" descr="A sunset over a body of water&#10;&#10;Description automatically generated">
              <a:extLst>
                <a:ext uri="{FF2B5EF4-FFF2-40B4-BE49-F238E27FC236}">
                  <a16:creationId xmlns:a16="http://schemas.microsoft.com/office/drawing/2014/main" id="{C9BDCC9E-DF5A-49B2-9BCD-20834F6FE6C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2" b="7812"/>
            <a:stretch/>
          </p:blipFill>
          <p:spPr>
            <a:xfrm>
              <a:off x="0" y="0"/>
              <a:ext cx="12192000" cy="6857999"/>
            </a:xfrm>
            <a:prstGeom prst="rect">
              <a:avLst/>
            </a:prstGeom>
          </p:spPr>
        </p:pic>
        <p:sp>
          <p:nvSpPr>
            <p:cNvPr id="9" name="Rectangle 8">
              <a:extLst>
                <a:ext uri="{FF2B5EF4-FFF2-40B4-BE49-F238E27FC236}">
                  <a16:creationId xmlns:a16="http://schemas.microsoft.com/office/drawing/2014/main" id="{09CC1959-AE49-493E-9F47-7CBF544E1D0B}"/>
                </a:ext>
              </a:extLst>
            </p:cNvPr>
            <p:cNvSpPr/>
            <p:nvPr/>
          </p:nvSpPr>
          <p:spPr>
            <a:xfrm>
              <a:off x="-1" y="-2"/>
              <a:ext cx="12189025" cy="6857999"/>
            </a:xfrm>
            <a:prstGeom prst="rect">
              <a:avLst/>
            </a:prstGeom>
            <a:gradFill>
              <a:gsLst>
                <a:gs pos="0">
                  <a:schemeClr val="bg1">
                    <a:alpha val="84000"/>
                  </a:schemeClr>
                </a:gs>
                <a:gs pos="9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385ADAE-1F09-425B-9129-B5C4EEF21E3E}"/>
              </a:ext>
            </a:extLst>
          </p:cNvPr>
          <p:cNvSpPr>
            <a:spLocks noGrp="1"/>
          </p:cNvSpPr>
          <p:nvPr>
            <p:ph type="title"/>
          </p:nvPr>
        </p:nvSpPr>
        <p:spPr>
          <a:xfrm>
            <a:off x="694099" y="528306"/>
            <a:ext cx="10803802" cy="805084"/>
          </a:xfrm>
        </p:spPr>
        <p:txBody>
          <a:bodyPr>
            <a:normAutofit/>
          </a:bodyPr>
          <a:lstStyle>
            <a:lvl1pPr algn="ctr">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43CC558-CA19-4B8E-A9B8-D76A2DB02015}"/>
              </a:ext>
            </a:extLst>
          </p:cNvPr>
          <p:cNvSpPr>
            <a:spLocks noGrp="1"/>
          </p:cNvSpPr>
          <p:nvPr>
            <p:ph idx="1"/>
          </p:nvPr>
        </p:nvSpPr>
        <p:spPr>
          <a:xfrm>
            <a:off x="694099" y="1825625"/>
            <a:ext cx="10803802" cy="4351338"/>
          </a:xfrm>
        </p:spPr>
        <p:txBody>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a:defRPr>
                <a:latin typeface="Calibri Light" panose="020F0302020204030204" pitchFamily="34" charset="0"/>
                <a:cs typeface="Calibri Light" panose="020F0302020204030204" pitchFamily="34" charset="0"/>
              </a:defRPr>
            </a:lvl4pPr>
            <a:lvl5pPr>
              <a:defRPr>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90042-43C3-460B-A439-BF6E7A3969BD}"/>
              </a:ext>
            </a:extLst>
          </p:cNvPr>
          <p:cNvSpPr>
            <a:spLocks noGrp="1"/>
          </p:cNvSpPr>
          <p:nvPr>
            <p:ph type="dt" sz="half" idx="10"/>
          </p:nvPr>
        </p:nvSpPr>
        <p:spPr>
          <a:xfrm>
            <a:off x="694099" y="6356350"/>
            <a:ext cx="2743200" cy="365125"/>
          </a:xfrm>
        </p:spPr>
        <p:txBody>
          <a:bodyPr/>
          <a:lstStyle/>
          <a:p>
            <a:fld id="{E03BD082-6F8C-4F02-8B19-DDF25D382FA0}" type="datetime1">
              <a:rPr lang="en-US" smtClean="0"/>
              <a:t>9/26/2025</a:t>
            </a:fld>
            <a:endParaRPr lang="en-US"/>
          </a:p>
        </p:txBody>
      </p:sp>
      <p:sp>
        <p:nvSpPr>
          <p:cNvPr id="5" name="Footer Placeholder 4">
            <a:extLst>
              <a:ext uri="{FF2B5EF4-FFF2-40B4-BE49-F238E27FC236}">
                <a16:creationId xmlns:a16="http://schemas.microsoft.com/office/drawing/2014/main" id="{0233B351-84AA-4EFB-93B7-E3537064688B}"/>
              </a:ext>
            </a:extLst>
          </p:cNvPr>
          <p:cNvSpPr>
            <a:spLocks noGrp="1"/>
          </p:cNvSpPr>
          <p:nvPr>
            <p:ph type="ftr" sz="quarter" idx="11"/>
          </p:nvPr>
        </p:nvSpPr>
        <p:spPr/>
        <p:txBody>
          <a:bodyPr/>
          <a:lstStyle/>
          <a:p>
            <a:endParaRPr lang="en-US"/>
          </a:p>
        </p:txBody>
      </p:sp>
      <p:sp>
        <p:nvSpPr>
          <p:cNvPr id="15" name="Rectangle: Top Corners Rounded 14">
            <a:extLst>
              <a:ext uri="{FF2B5EF4-FFF2-40B4-BE49-F238E27FC236}">
                <a16:creationId xmlns:a16="http://schemas.microsoft.com/office/drawing/2014/main" id="{7CBA89D1-F508-4904-9C90-EDD054AC2DB7}"/>
              </a:ext>
            </a:extLst>
          </p:cNvPr>
          <p:cNvSpPr/>
          <p:nvPr userDrawn="1"/>
        </p:nvSpPr>
        <p:spPr>
          <a:xfrm>
            <a:off x="11022112" y="6831023"/>
            <a:ext cx="474301" cy="45719"/>
          </a:xfrm>
          <a:prstGeom prst="round2SameRect">
            <a:avLst>
              <a:gd name="adj1" fmla="val 16864"/>
              <a:gd name="adj2" fmla="val 0"/>
            </a:avLst>
          </a:prstGeom>
          <a:solidFill>
            <a:srgbClr val="FCA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E86BF3FB-DB30-4BEA-92B0-400749039729}"/>
              </a:ext>
            </a:extLst>
          </p:cNvPr>
          <p:cNvSpPr>
            <a:spLocks noGrp="1"/>
          </p:cNvSpPr>
          <p:nvPr>
            <p:ph type="sldNum" sz="quarter" idx="12"/>
          </p:nvPr>
        </p:nvSpPr>
        <p:spPr>
          <a:xfrm>
            <a:off x="11020624" y="6453198"/>
            <a:ext cx="477277" cy="365125"/>
          </a:xfrm>
        </p:spPr>
        <p:txBody>
          <a:bodyPr/>
          <a:lstStyle>
            <a:lvl1pPr algn="ctr">
              <a:defRPr sz="1100" b="1">
                <a:solidFill>
                  <a:srgbClr val="FCA524"/>
                </a:solidFill>
                <a:latin typeface="+mj-lt"/>
              </a:defRPr>
            </a:lvl1pPr>
          </a:lstStyle>
          <a:p>
            <a:fld id="{1E2C0C5E-7EEF-4B70-8D8B-D461593B5FCF}" type="slidenum">
              <a:rPr lang="en-US" smtClean="0"/>
              <a:pPr/>
              <a:t>‹#›</a:t>
            </a:fld>
            <a:endParaRPr lang="en-US"/>
          </a:p>
        </p:txBody>
      </p:sp>
    </p:spTree>
    <p:extLst>
      <p:ext uri="{BB962C8B-B14F-4D97-AF65-F5344CB8AC3E}">
        <p14:creationId xmlns:p14="http://schemas.microsoft.com/office/powerpoint/2010/main" val="3599972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ED33-D3B2-4323-B85D-A0D402B996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71633E-67CB-4DB9-AE01-57095CF9EA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71BC03-4834-4C56-A595-572CFBA0FB5A}"/>
              </a:ext>
            </a:extLst>
          </p:cNvPr>
          <p:cNvSpPr>
            <a:spLocks noGrp="1"/>
          </p:cNvSpPr>
          <p:nvPr>
            <p:ph type="dt" sz="half" idx="10"/>
          </p:nvPr>
        </p:nvSpPr>
        <p:spPr/>
        <p:txBody>
          <a:bodyPr/>
          <a:lstStyle/>
          <a:p>
            <a:fld id="{888FE905-1C2B-47EF-AAD0-20E2B40CB0E3}" type="datetime1">
              <a:rPr lang="en-US" smtClean="0"/>
              <a:t>9/26/2025</a:t>
            </a:fld>
            <a:endParaRPr lang="en-US"/>
          </a:p>
        </p:txBody>
      </p:sp>
      <p:sp>
        <p:nvSpPr>
          <p:cNvPr id="5" name="Footer Placeholder 4">
            <a:extLst>
              <a:ext uri="{FF2B5EF4-FFF2-40B4-BE49-F238E27FC236}">
                <a16:creationId xmlns:a16="http://schemas.microsoft.com/office/drawing/2014/main" id="{6452ACF8-D3A9-455F-A2D6-8B93B34DBE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7EC08-F18C-41F0-BD81-7C8A7BE02265}"/>
              </a:ext>
            </a:extLst>
          </p:cNvPr>
          <p:cNvSpPr>
            <a:spLocks noGrp="1"/>
          </p:cNvSpPr>
          <p:nvPr>
            <p:ph type="sldNum" sz="quarter" idx="12"/>
          </p:nvPr>
        </p:nvSpPr>
        <p:spPr/>
        <p:txBody>
          <a:bodyPr/>
          <a:lstStyle/>
          <a:p>
            <a:fld id="{1E2C0C5E-7EEF-4B70-8D8B-D461593B5FCF}" type="slidenum">
              <a:rPr lang="en-US" smtClean="0"/>
              <a:t>‹#›</a:t>
            </a:fld>
            <a:endParaRPr lang="en-US"/>
          </a:p>
        </p:txBody>
      </p:sp>
    </p:spTree>
    <p:extLst>
      <p:ext uri="{BB962C8B-B14F-4D97-AF65-F5344CB8AC3E}">
        <p14:creationId xmlns:p14="http://schemas.microsoft.com/office/powerpoint/2010/main" val="2182043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2A56-9EAF-4A78-9A90-5553C2F41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B75568-C07B-403C-82A6-22FD368BC5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F6213A-83AB-434F-983B-FB54020F1E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B4417B-E3E4-4575-AE58-F6E04B5CFED5}"/>
              </a:ext>
            </a:extLst>
          </p:cNvPr>
          <p:cNvSpPr>
            <a:spLocks noGrp="1"/>
          </p:cNvSpPr>
          <p:nvPr>
            <p:ph type="dt" sz="half" idx="10"/>
          </p:nvPr>
        </p:nvSpPr>
        <p:spPr/>
        <p:txBody>
          <a:bodyPr/>
          <a:lstStyle/>
          <a:p>
            <a:fld id="{1E4806E4-C187-4D1B-8233-E7296F11419C}" type="datetime1">
              <a:rPr lang="en-US" smtClean="0"/>
              <a:t>9/26/2025</a:t>
            </a:fld>
            <a:endParaRPr lang="en-US"/>
          </a:p>
        </p:txBody>
      </p:sp>
      <p:sp>
        <p:nvSpPr>
          <p:cNvPr id="6" name="Footer Placeholder 5">
            <a:extLst>
              <a:ext uri="{FF2B5EF4-FFF2-40B4-BE49-F238E27FC236}">
                <a16:creationId xmlns:a16="http://schemas.microsoft.com/office/drawing/2014/main" id="{15B512D0-ADCF-4708-908A-CBB3CA5CC2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8E47A-225A-4DB6-930E-377DA065C331}"/>
              </a:ext>
            </a:extLst>
          </p:cNvPr>
          <p:cNvSpPr>
            <a:spLocks noGrp="1"/>
          </p:cNvSpPr>
          <p:nvPr>
            <p:ph type="sldNum" sz="quarter" idx="12"/>
          </p:nvPr>
        </p:nvSpPr>
        <p:spPr/>
        <p:txBody>
          <a:bodyPr/>
          <a:lstStyle/>
          <a:p>
            <a:fld id="{1E2C0C5E-7EEF-4B70-8D8B-D461593B5FCF}" type="slidenum">
              <a:rPr lang="en-US" smtClean="0"/>
              <a:t>‹#›</a:t>
            </a:fld>
            <a:endParaRPr lang="en-US"/>
          </a:p>
        </p:txBody>
      </p:sp>
    </p:spTree>
    <p:extLst>
      <p:ext uri="{BB962C8B-B14F-4D97-AF65-F5344CB8AC3E}">
        <p14:creationId xmlns:p14="http://schemas.microsoft.com/office/powerpoint/2010/main" val="3688969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45C0F-5FF1-404A-97D1-03B1712666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B39A7-6589-48B8-81B7-5310EC3A38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103CF3-5051-4ED3-A13A-DDC52E3200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0D1679-AE93-4F92-86D6-AF56B8CCC2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24FCA3-2DBE-491D-BCE5-52CDC2F158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5E0C69-D449-4184-BFDF-7CC46E8DF810}"/>
              </a:ext>
            </a:extLst>
          </p:cNvPr>
          <p:cNvSpPr>
            <a:spLocks noGrp="1"/>
          </p:cNvSpPr>
          <p:nvPr>
            <p:ph type="dt" sz="half" idx="10"/>
          </p:nvPr>
        </p:nvSpPr>
        <p:spPr/>
        <p:txBody>
          <a:bodyPr/>
          <a:lstStyle/>
          <a:p>
            <a:fld id="{F6FA7636-BB76-4304-89B5-92EE0E038CA6}" type="datetime1">
              <a:rPr lang="en-US" smtClean="0"/>
              <a:t>9/26/2025</a:t>
            </a:fld>
            <a:endParaRPr lang="en-US"/>
          </a:p>
        </p:txBody>
      </p:sp>
      <p:sp>
        <p:nvSpPr>
          <p:cNvPr id="8" name="Footer Placeholder 7">
            <a:extLst>
              <a:ext uri="{FF2B5EF4-FFF2-40B4-BE49-F238E27FC236}">
                <a16:creationId xmlns:a16="http://schemas.microsoft.com/office/drawing/2014/main" id="{AF013C8D-08ED-488D-904D-8DCA6547B3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54F450-B29E-402D-8339-26206A4951A1}"/>
              </a:ext>
            </a:extLst>
          </p:cNvPr>
          <p:cNvSpPr>
            <a:spLocks noGrp="1"/>
          </p:cNvSpPr>
          <p:nvPr>
            <p:ph type="sldNum" sz="quarter" idx="12"/>
          </p:nvPr>
        </p:nvSpPr>
        <p:spPr/>
        <p:txBody>
          <a:bodyPr/>
          <a:lstStyle/>
          <a:p>
            <a:fld id="{1E2C0C5E-7EEF-4B70-8D8B-D461593B5FCF}" type="slidenum">
              <a:rPr lang="en-US" smtClean="0"/>
              <a:t>‹#›</a:t>
            </a:fld>
            <a:endParaRPr lang="en-US"/>
          </a:p>
        </p:txBody>
      </p:sp>
    </p:spTree>
    <p:extLst>
      <p:ext uri="{BB962C8B-B14F-4D97-AF65-F5344CB8AC3E}">
        <p14:creationId xmlns:p14="http://schemas.microsoft.com/office/powerpoint/2010/main" val="2340696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6D8A5-F868-406B-AE74-7568C8D735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04CA88-614F-49AE-89DC-2964EFB810F5}"/>
              </a:ext>
            </a:extLst>
          </p:cNvPr>
          <p:cNvSpPr>
            <a:spLocks noGrp="1"/>
          </p:cNvSpPr>
          <p:nvPr>
            <p:ph type="dt" sz="half" idx="10"/>
          </p:nvPr>
        </p:nvSpPr>
        <p:spPr/>
        <p:txBody>
          <a:bodyPr/>
          <a:lstStyle/>
          <a:p>
            <a:fld id="{89CB991E-F55D-48BF-95C3-CEF60D61AE43}" type="datetime1">
              <a:rPr lang="en-US" smtClean="0"/>
              <a:t>9/26/2025</a:t>
            </a:fld>
            <a:endParaRPr lang="en-US"/>
          </a:p>
        </p:txBody>
      </p:sp>
      <p:sp>
        <p:nvSpPr>
          <p:cNvPr id="4" name="Footer Placeholder 3">
            <a:extLst>
              <a:ext uri="{FF2B5EF4-FFF2-40B4-BE49-F238E27FC236}">
                <a16:creationId xmlns:a16="http://schemas.microsoft.com/office/drawing/2014/main" id="{D49117FD-3451-4548-AC17-EEBA99915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58B14E-6ABF-4779-830C-54F7A2CBB788}"/>
              </a:ext>
            </a:extLst>
          </p:cNvPr>
          <p:cNvSpPr>
            <a:spLocks noGrp="1"/>
          </p:cNvSpPr>
          <p:nvPr>
            <p:ph type="sldNum" sz="quarter" idx="12"/>
          </p:nvPr>
        </p:nvSpPr>
        <p:spPr/>
        <p:txBody>
          <a:bodyPr/>
          <a:lstStyle/>
          <a:p>
            <a:fld id="{1E2C0C5E-7EEF-4B70-8D8B-D461593B5FCF}" type="slidenum">
              <a:rPr lang="en-US" smtClean="0"/>
              <a:t>‹#›</a:t>
            </a:fld>
            <a:endParaRPr lang="en-US"/>
          </a:p>
        </p:txBody>
      </p:sp>
    </p:spTree>
    <p:extLst>
      <p:ext uri="{BB962C8B-B14F-4D97-AF65-F5344CB8AC3E}">
        <p14:creationId xmlns:p14="http://schemas.microsoft.com/office/powerpoint/2010/main" val="1187580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546CF5-99A1-4301-9933-4C77E51D101B}"/>
              </a:ext>
            </a:extLst>
          </p:cNvPr>
          <p:cNvSpPr>
            <a:spLocks noGrp="1"/>
          </p:cNvSpPr>
          <p:nvPr>
            <p:ph type="dt" sz="half" idx="10"/>
          </p:nvPr>
        </p:nvSpPr>
        <p:spPr/>
        <p:txBody>
          <a:bodyPr/>
          <a:lstStyle/>
          <a:p>
            <a:fld id="{24DD9362-67D6-4CE1-956D-81F4D1C44395}" type="datetime1">
              <a:rPr lang="en-US" smtClean="0"/>
              <a:t>9/26/2025</a:t>
            </a:fld>
            <a:endParaRPr lang="en-US"/>
          </a:p>
        </p:txBody>
      </p:sp>
      <p:sp>
        <p:nvSpPr>
          <p:cNvPr id="3" name="Footer Placeholder 2">
            <a:extLst>
              <a:ext uri="{FF2B5EF4-FFF2-40B4-BE49-F238E27FC236}">
                <a16:creationId xmlns:a16="http://schemas.microsoft.com/office/drawing/2014/main" id="{BE0A2F61-A161-475F-B748-94B3F643F1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42F003-2365-4A16-84ED-3E7501A9E97F}"/>
              </a:ext>
            </a:extLst>
          </p:cNvPr>
          <p:cNvSpPr>
            <a:spLocks noGrp="1"/>
          </p:cNvSpPr>
          <p:nvPr>
            <p:ph type="sldNum" sz="quarter" idx="12"/>
          </p:nvPr>
        </p:nvSpPr>
        <p:spPr/>
        <p:txBody>
          <a:bodyPr/>
          <a:lstStyle/>
          <a:p>
            <a:fld id="{1E2C0C5E-7EEF-4B70-8D8B-D461593B5FCF}" type="slidenum">
              <a:rPr lang="en-US" smtClean="0"/>
              <a:t>‹#›</a:t>
            </a:fld>
            <a:endParaRPr lang="en-US"/>
          </a:p>
        </p:txBody>
      </p:sp>
    </p:spTree>
    <p:extLst>
      <p:ext uri="{BB962C8B-B14F-4D97-AF65-F5344CB8AC3E}">
        <p14:creationId xmlns:p14="http://schemas.microsoft.com/office/powerpoint/2010/main" val="104311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7712-9131-4F4F-A7EC-0AED5554D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3CE1A-C698-4697-8053-0A8AD75FC8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313FF1-74E9-471F-ADA8-483D0BFE1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FB3246-0DFC-4B10-BC0F-6D2D3A42C5E9}"/>
              </a:ext>
            </a:extLst>
          </p:cNvPr>
          <p:cNvSpPr>
            <a:spLocks noGrp="1"/>
          </p:cNvSpPr>
          <p:nvPr>
            <p:ph type="dt" sz="half" idx="10"/>
          </p:nvPr>
        </p:nvSpPr>
        <p:spPr/>
        <p:txBody>
          <a:bodyPr/>
          <a:lstStyle/>
          <a:p>
            <a:fld id="{4D216D67-FFEE-4D0C-A584-5573B9CF516C}" type="datetime1">
              <a:rPr lang="en-US" smtClean="0"/>
              <a:t>9/26/2025</a:t>
            </a:fld>
            <a:endParaRPr lang="en-US"/>
          </a:p>
        </p:txBody>
      </p:sp>
      <p:sp>
        <p:nvSpPr>
          <p:cNvPr id="6" name="Footer Placeholder 5">
            <a:extLst>
              <a:ext uri="{FF2B5EF4-FFF2-40B4-BE49-F238E27FC236}">
                <a16:creationId xmlns:a16="http://schemas.microsoft.com/office/drawing/2014/main" id="{DE5466F0-6BB0-400D-BF6D-40AF2368DF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FCEF45-E81C-42E7-97CC-6ABE65CCED8E}"/>
              </a:ext>
            </a:extLst>
          </p:cNvPr>
          <p:cNvSpPr>
            <a:spLocks noGrp="1"/>
          </p:cNvSpPr>
          <p:nvPr>
            <p:ph type="sldNum" sz="quarter" idx="12"/>
          </p:nvPr>
        </p:nvSpPr>
        <p:spPr/>
        <p:txBody>
          <a:bodyPr/>
          <a:lstStyle/>
          <a:p>
            <a:fld id="{1E2C0C5E-7EEF-4B70-8D8B-D461593B5FCF}" type="slidenum">
              <a:rPr lang="en-US" smtClean="0"/>
              <a:t>‹#›</a:t>
            </a:fld>
            <a:endParaRPr lang="en-US"/>
          </a:p>
        </p:txBody>
      </p:sp>
    </p:spTree>
    <p:extLst>
      <p:ext uri="{BB962C8B-B14F-4D97-AF65-F5344CB8AC3E}">
        <p14:creationId xmlns:p14="http://schemas.microsoft.com/office/powerpoint/2010/main" val="2567552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DF6690-A72D-4D80-A7AF-7BABDE5454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C5A53E-D80C-458B-9F05-4C1CFDC6DC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306F5-BAD8-4E16-B880-A9917A251C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47CA1C-6F75-41AB-96D2-2CD3B9CFF9BF}" type="datetime1">
              <a:rPr lang="en-US" smtClean="0"/>
              <a:t>9/26/2025</a:t>
            </a:fld>
            <a:endParaRPr lang="en-US"/>
          </a:p>
        </p:txBody>
      </p:sp>
      <p:sp>
        <p:nvSpPr>
          <p:cNvPr id="5" name="Footer Placeholder 4">
            <a:extLst>
              <a:ext uri="{FF2B5EF4-FFF2-40B4-BE49-F238E27FC236}">
                <a16:creationId xmlns:a16="http://schemas.microsoft.com/office/drawing/2014/main" id="{93D05131-51FE-4926-A2FF-AEC4AC09A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678EFA-87CC-431B-93DA-19404A8BF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2C0C5E-7EEF-4B70-8D8B-D461593B5FCF}" type="slidenum">
              <a:rPr lang="en-US" smtClean="0"/>
              <a:t>‹#›</a:t>
            </a:fld>
            <a:endParaRPr lang="en-US"/>
          </a:p>
        </p:txBody>
      </p:sp>
    </p:spTree>
    <p:extLst>
      <p:ext uri="{BB962C8B-B14F-4D97-AF65-F5344CB8AC3E}">
        <p14:creationId xmlns:p14="http://schemas.microsoft.com/office/powerpoint/2010/main" val="3902231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tfKriVfRotE?feature=oembed" TargetMode="Externa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bengalenergy.ca/technology/early-oil-production-system/" TargetMode="External"/><Relationship Id="rId5" Type="http://schemas.openxmlformats.org/officeDocument/2006/relationships/hyperlink" Target="https://bengalenergy.ca/technology/early-gas-production-system"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39_1B4A0665.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aer.gov.au/industry/registers/charts/sttm-quarterly-pric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sky, outdoor, nature&#10;&#10;Description automatically generated">
            <a:extLst>
              <a:ext uri="{FF2B5EF4-FFF2-40B4-BE49-F238E27FC236}">
                <a16:creationId xmlns:a16="http://schemas.microsoft.com/office/drawing/2014/main" id="{A2E26E5F-9431-0A3E-5060-07FC362FBEEC}"/>
              </a:ext>
            </a:extLst>
          </p:cNvPr>
          <p:cNvPicPr>
            <a:picLocks noChangeAspect="1"/>
          </p:cNvPicPr>
          <p:nvPr/>
        </p:nvPicPr>
        <p:blipFill rotWithShape="1">
          <a:blip r:embed="rId3">
            <a:extLst>
              <a:ext uri="{28A0092B-C50C-407E-A947-70E740481C1C}">
                <a14:useLocalDpi xmlns:a14="http://schemas.microsoft.com/office/drawing/2010/main" val="0"/>
              </a:ext>
            </a:extLst>
          </a:blip>
          <a:srcRect l="3840" t="22105" r="3840" b="1"/>
          <a:stretch/>
        </p:blipFill>
        <p:spPr>
          <a:xfrm>
            <a:off x="-1" y="-33039"/>
            <a:ext cx="12192001" cy="6857998"/>
          </a:xfrm>
          <a:prstGeom prst="rect">
            <a:avLst/>
          </a:prstGeom>
        </p:spPr>
      </p:pic>
      <p:sp>
        <p:nvSpPr>
          <p:cNvPr id="6" name="Rectangle 5">
            <a:extLst>
              <a:ext uri="{FF2B5EF4-FFF2-40B4-BE49-F238E27FC236}">
                <a16:creationId xmlns:a16="http://schemas.microsoft.com/office/drawing/2014/main" id="{C6BEEBD5-6681-4EF5-8639-835C51D51973}"/>
              </a:ext>
            </a:extLst>
          </p:cNvPr>
          <p:cNvSpPr/>
          <p:nvPr/>
        </p:nvSpPr>
        <p:spPr>
          <a:xfrm>
            <a:off x="-2" y="-288487"/>
            <a:ext cx="12192000" cy="6857998"/>
          </a:xfrm>
          <a:prstGeom prst="rect">
            <a:avLst/>
          </a:prstGeom>
          <a:gradFill>
            <a:gsLst>
              <a:gs pos="16000">
                <a:srgbClr val="166433">
                  <a:alpha val="71361"/>
                </a:srgbClr>
              </a:gs>
              <a:gs pos="100000">
                <a:srgbClr val="78C30C">
                  <a:alpha val="7331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E66F629-854F-45F7-9B78-BAE1D394B3AB}"/>
              </a:ext>
            </a:extLst>
          </p:cNvPr>
          <p:cNvSpPr txBox="1"/>
          <p:nvPr/>
        </p:nvSpPr>
        <p:spPr>
          <a:xfrm>
            <a:off x="685799" y="2362119"/>
            <a:ext cx="6728791" cy="923330"/>
          </a:xfrm>
          <a:prstGeom prst="rect">
            <a:avLst/>
          </a:prstGeom>
          <a:noFill/>
        </p:spPr>
        <p:txBody>
          <a:bodyPr wrap="square" lIns="0" tIns="0" rIns="0" bIns="0" rtlCol="0" anchor="ctr">
            <a:spAutoFit/>
          </a:bodyPr>
          <a:lstStyle/>
          <a:p>
            <a:r>
              <a:rPr lang="en-US" sz="6000" b="1">
                <a:solidFill>
                  <a:schemeClr val="bg1"/>
                </a:solidFill>
                <a:latin typeface="Roboto" panose="02000000000000000000" pitchFamily="2" charset="0"/>
                <a:ea typeface="Roboto" panose="02000000000000000000" pitchFamily="2" charset="0"/>
              </a:rPr>
              <a:t>BENGAL ENERGY</a:t>
            </a:r>
          </a:p>
        </p:txBody>
      </p:sp>
      <p:sp>
        <p:nvSpPr>
          <p:cNvPr id="17" name="TextBox 16">
            <a:extLst>
              <a:ext uri="{FF2B5EF4-FFF2-40B4-BE49-F238E27FC236}">
                <a16:creationId xmlns:a16="http://schemas.microsoft.com/office/drawing/2014/main" id="{ABB32214-8370-4FBD-8BF4-36CAB98CBE65}"/>
              </a:ext>
            </a:extLst>
          </p:cNvPr>
          <p:cNvSpPr txBox="1"/>
          <p:nvPr/>
        </p:nvSpPr>
        <p:spPr>
          <a:xfrm>
            <a:off x="685799" y="3549849"/>
            <a:ext cx="9199606" cy="1169551"/>
          </a:xfrm>
          <a:prstGeom prst="rect">
            <a:avLst/>
          </a:prstGeom>
          <a:noFill/>
        </p:spPr>
        <p:txBody>
          <a:bodyPr wrap="square" lIns="0" tIns="0" rIns="0" bIns="0" rtlCol="0" anchor="ctr">
            <a:spAutoFit/>
          </a:bodyPr>
          <a:lstStyle/>
          <a:p>
            <a:r>
              <a:rPr lang="en-US" sz="3200" b="1">
                <a:solidFill>
                  <a:schemeClr val="bg1"/>
                </a:solidFill>
                <a:latin typeface="Roboto"/>
                <a:ea typeface="Roboto"/>
                <a:cs typeface="Calibri"/>
              </a:rPr>
              <a:t>ANNUAL GENERAL MEETING P</a:t>
            </a:r>
            <a:r>
              <a:rPr lang="en-US" sz="2800" b="1">
                <a:solidFill>
                  <a:schemeClr val="bg1"/>
                </a:solidFill>
                <a:latin typeface="Roboto"/>
                <a:ea typeface="Roboto"/>
                <a:cs typeface="Calibri"/>
              </a:rPr>
              <a:t>RESENTATION</a:t>
            </a:r>
            <a:endParaRPr lang="en-US" sz="3200" b="1">
              <a:solidFill>
                <a:schemeClr val="bg1"/>
              </a:solidFill>
              <a:latin typeface="Roboto"/>
              <a:ea typeface="Roboto"/>
              <a:cs typeface="Calibri"/>
            </a:endParaRPr>
          </a:p>
          <a:p>
            <a:endParaRPr lang="en-US" sz="2400">
              <a:solidFill>
                <a:schemeClr val="bg1"/>
              </a:solidFill>
              <a:latin typeface="Roboto" panose="02000000000000000000" pitchFamily="2" charset="0"/>
              <a:ea typeface="Roboto" panose="02000000000000000000" pitchFamily="2" charset="0"/>
              <a:cs typeface="Calibri" panose="020F0502020204030204" pitchFamily="34" charset="0"/>
            </a:endParaRPr>
          </a:p>
          <a:p>
            <a:r>
              <a:rPr lang="en-US" sz="2000">
                <a:solidFill>
                  <a:schemeClr val="bg1"/>
                </a:solidFill>
                <a:latin typeface="Roboto"/>
                <a:ea typeface="Roboto"/>
                <a:cs typeface="Calibri"/>
              </a:rPr>
              <a:t>SEPTEMBER 29 2025</a:t>
            </a:r>
          </a:p>
        </p:txBody>
      </p:sp>
      <p:grpSp>
        <p:nvGrpSpPr>
          <p:cNvPr id="2" name="Group 1">
            <a:extLst>
              <a:ext uri="{FF2B5EF4-FFF2-40B4-BE49-F238E27FC236}">
                <a16:creationId xmlns:a16="http://schemas.microsoft.com/office/drawing/2014/main" id="{A33B51BF-1A84-4D62-9D52-CD7D740DF5ED}"/>
              </a:ext>
            </a:extLst>
          </p:cNvPr>
          <p:cNvGrpSpPr/>
          <p:nvPr/>
        </p:nvGrpSpPr>
        <p:grpSpPr>
          <a:xfrm>
            <a:off x="0" y="3126674"/>
            <a:ext cx="12192000" cy="3731325"/>
            <a:chOff x="0" y="3126674"/>
            <a:chExt cx="12192000" cy="3731325"/>
          </a:xfrm>
        </p:grpSpPr>
        <p:sp>
          <p:nvSpPr>
            <p:cNvPr id="97" name="Freeform: Shape 96">
              <a:extLst>
                <a:ext uri="{FF2B5EF4-FFF2-40B4-BE49-F238E27FC236}">
                  <a16:creationId xmlns:a16="http://schemas.microsoft.com/office/drawing/2014/main" id="{9B00F6C3-0D52-4C1C-A7E4-16E272568D7B}"/>
                </a:ext>
              </a:extLst>
            </p:cNvPr>
            <p:cNvSpPr/>
            <p:nvPr/>
          </p:nvSpPr>
          <p:spPr>
            <a:xfrm>
              <a:off x="0" y="3462040"/>
              <a:ext cx="12192000" cy="3395959"/>
            </a:xfrm>
            <a:custGeom>
              <a:avLst/>
              <a:gdLst>
                <a:gd name="connsiteX0" fmla="*/ 12192000 w 12192000"/>
                <a:gd name="connsiteY0" fmla="*/ 0 h 3395959"/>
                <a:gd name="connsiteX1" fmla="*/ 12192000 w 12192000"/>
                <a:gd name="connsiteY1" fmla="*/ 3395959 h 3395959"/>
                <a:gd name="connsiteX2" fmla="*/ 0 w 12192000"/>
                <a:gd name="connsiteY2" fmla="*/ 3395959 h 3395959"/>
                <a:gd name="connsiteX3" fmla="*/ 0 w 12192000"/>
                <a:gd name="connsiteY3" fmla="*/ 2934058 h 3395959"/>
                <a:gd name="connsiteX4" fmla="*/ 107714 w 12192000"/>
                <a:gd name="connsiteY4" fmla="*/ 2883014 h 3395959"/>
                <a:gd name="connsiteX5" fmla="*/ 1163627 w 12192000"/>
                <a:gd name="connsiteY5" fmla="*/ 2493543 h 3395959"/>
                <a:gd name="connsiteX6" fmla="*/ 7640623 w 12192000"/>
                <a:gd name="connsiteY6" fmla="*/ 2893592 h 3395959"/>
                <a:gd name="connsiteX7" fmla="*/ 12085412 w 12192000"/>
                <a:gd name="connsiteY7" fmla="*/ 50970 h 339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95959">
                  <a:moveTo>
                    <a:pt x="12192000" y="0"/>
                  </a:moveTo>
                  <a:lnTo>
                    <a:pt x="12192000" y="3395959"/>
                  </a:lnTo>
                  <a:lnTo>
                    <a:pt x="0" y="3395959"/>
                  </a:lnTo>
                  <a:lnTo>
                    <a:pt x="0" y="2934058"/>
                  </a:lnTo>
                  <a:lnTo>
                    <a:pt x="107714" y="2883014"/>
                  </a:lnTo>
                  <a:cubicBezTo>
                    <a:pt x="491416" y="2707347"/>
                    <a:pt x="861010" y="2569197"/>
                    <a:pt x="1163627" y="2493543"/>
                  </a:cubicBezTo>
                  <a:cubicBezTo>
                    <a:pt x="2713027" y="2106193"/>
                    <a:pt x="5710226" y="3325392"/>
                    <a:pt x="7640623" y="2893592"/>
                  </a:cubicBezTo>
                  <a:cubicBezTo>
                    <a:pt x="9209072" y="2542756"/>
                    <a:pt x="10968257" y="626210"/>
                    <a:pt x="12085412" y="5097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Shape 114">
              <a:extLst>
                <a:ext uri="{FF2B5EF4-FFF2-40B4-BE49-F238E27FC236}">
                  <a16:creationId xmlns:a16="http://schemas.microsoft.com/office/drawing/2014/main" id="{4AA23222-7267-447C-AE7C-256E9DFFE08C}"/>
                </a:ext>
              </a:extLst>
            </p:cNvPr>
            <p:cNvSpPr/>
            <p:nvPr/>
          </p:nvSpPr>
          <p:spPr>
            <a:xfrm>
              <a:off x="0" y="3126674"/>
              <a:ext cx="12192000" cy="3395959"/>
            </a:xfrm>
            <a:custGeom>
              <a:avLst/>
              <a:gdLst>
                <a:gd name="connsiteX0" fmla="*/ 12192000 w 12192000"/>
                <a:gd name="connsiteY0" fmla="*/ 0 h 3395959"/>
                <a:gd name="connsiteX1" fmla="*/ 12192000 w 12192000"/>
                <a:gd name="connsiteY1" fmla="*/ 3395959 h 3395959"/>
                <a:gd name="connsiteX2" fmla="*/ 0 w 12192000"/>
                <a:gd name="connsiteY2" fmla="*/ 3395959 h 3395959"/>
                <a:gd name="connsiteX3" fmla="*/ 0 w 12192000"/>
                <a:gd name="connsiteY3" fmla="*/ 2934058 h 3395959"/>
                <a:gd name="connsiteX4" fmla="*/ 107714 w 12192000"/>
                <a:gd name="connsiteY4" fmla="*/ 2883014 h 3395959"/>
                <a:gd name="connsiteX5" fmla="*/ 1163627 w 12192000"/>
                <a:gd name="connsiteY5" fmla="*/ 2493543 h 3395959"/>
                <a:gd name="connsiteX6" fmla="*/ 7640623 w 12192000"/>
                <a:gd name="connsiteY6" fmla="*/ 2893592 h 3395959"/>
                <a:gd name="connsiteX7" fmla="*/ 12085412 w 12192000"/>
                <a:gd name="connsiteY7" fmla="*/ 50970 h 339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95959">
                  <a:moveTo>
                    <a:pt x="12192000" y="0"/>
                  </a:moveTo>
                  <a:lnTo>
                    <a:pt x="12192000" y="3395959"/>
                  </a:lnTo>
                  <a:lnTo>
                    <a:pt x="0" y="3395959"/>
                  </a:lnTo>
                  <a:lnTo>
                    <a:pt x="0" y="2934058"/>
                  </a:lnTo>
                  <a:lnTo>
                    <a:pt x="107714" y="2883014"/>
                  </a:lnTo>
                  <a:cubicBezTo>
                    <a:pt x="491416" y="2707347"/>
                    <a:pt x="861010" y="2569197"/>
                    <a:pt x="1163627" y="2493543"/>
                  </a:cubicBezTo>
                  <a:cubicBezTo>
                    <a:pt x="2713027" y="2106193"/>
                    <a:pt x="5710226" y="3325392"/>
                    <a:pt x="7640623" y="2893592"/>
                  </a:cubicBezTo>
                  <a:cubicBezTo>
                    <a:pt x="9209072" y="2542756"/>
                    <a:pt x="10968257" y="626210"/>
                    <a:pt x="12085412" y="50970"/>
                  </a:cubicBezTo>
                  <a:close/>
                </a:path>
              </a:pathLst>
            </a:custGeom>
            <a:solidFill>
              <a:schemeClr val="tx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icture containing text, plant, night sky&#10;&#10;Description automatically generated">
            <a:extLst>
              <a:ext uri="{FF2B5EF4-FFF2-40B4-BE49-F238E27FC236}">
                <a16:creationId xmlns:a16="http://schemas.microsoft.com/office/drawing/2014/main" id="{A8436E83-EAE8-1B95-735A-8FD598350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7113" y="-33039"/>
            <a:ext cx="3875739" cy="2578275"/>
          </a:xfrm>
          <a:prstGeom prst="rect">
            <a:avLst/>
          </a:prstGeom>
        </p:spPr>
      </p:pic>
    </p:spTree>
    <p:extLst>
      <p:ext uri="{BB962C8B-B14F-4D97-AF65-F5344CB8AC3E}">
        <p14:creationId xmlns:p14="http://schemas.microsoft.com/office/powerpoint/2010/main" val="1188619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3A197-19E1-E44E-A01F-2BC47FBD9DF2}"/>
              </a:ext>
            </a:extLst>
          </p:cNvPr>
          <p:cNvSpPr txBox="1"/>
          <p:nvPr/>
        </p:nvSpPr>
        <p:spPr>
          <a:xfrm>
            <a:off x="689861" y="881863"/>
            <a:ext cx="5784898" cy="30777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Arial" panose="020B0604020202020204" pitchFamily="34" charset="0"/>
              </a:rPr>
              <a:t>SE Oil Province – Cooper Basin, Queensland</a:t>
            </a:r>
          </a:p>
        </p:txBody>
      </p:sp>
      <p:sp>
        <p:nvSpPr>
          <p:cNvPr id="7" name="TextBox 6">
            <a:extLst>
              <a:ext uri="{FF2B5EF4-FFF2-40B4-BE49-F238E27FC236}">
                <a16:creationId xmlns:a16="http://schemas.microsoft.com/office/drawing/2014/main" id="{7EB12027-A816-9A1C-FF58-59351F302173}"/>
              </a:ext>
            </a:extLst>
          </p:cNvPr>
          <p:cNvSpPr txBox="1"/>
          <p:nvPr/>
        </p:nvSpPr>
        <p:spPr>
          <a:xfrm>
            <a:off x="207749" y="1408446"/>
            <a:ext cx="4868516" cy="4790222"/>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50" b="1" i="0" u="none" strike="noStrike" kern="1200" cap="none" spc="0" normalizeH="0" baseline="0" noProof="0">
                <a:ln>
                  <a:noFill/>
                </a:ln>
                <a:solidFill>
                  <a:prstClr val="white"/>
                </a:solidFill>
                <a:effectLst/>
                <a:uLnTx/>
                <a:uFillTx/>
                <a:latin typeface="Roboto"/>
                <a:ea typeface="Roboto"/>
                <a:cs typeface="Roboto"/>
              </a:rPr>
              <a:t>PROJECT DETAILS</a:t>
            </a:r>
          </a:p>
          <a:p>
            <a:pPr marL="172720" marR="0" lvl="0" indent="-17272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a:ea typeface="Roboto"/>
                <a:cs typeface="Roboto"/>
              </a:rPr>
              <a:t>PCA 332 (332 Km2) - lies within the SE Cooper oil province</a:t>
            </a:r>
            <a:endParaRPr lang="en-US" sz="1200" b="0" i="0" u="none" strike="noStrike" kern="1200" cap="none" spc="0" normalizeH="0" baseline="0" noProof="0">
              <a:ln>
                <a:noFill/>
              </a:ln>
              <a:solidFill>
                <a:prstClr val="white"/>
              </a:solidFill>
              <a:effectLst/>
              <a:uLnTx/>
              <a:uFillTx/>
              <a:latin typeface="Roboto"/>
              <a:ea typeface="Roboto"/>
              <a:cs typeface="Roboto"/>
            </a:endParaRPr>
          </a:p>
          <a:p>
            <a:pPr marL="172720" marR="0" lvl="0" indent="-17272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a:ea typeface="Roboto"/>
                <a:cs typeface="Roboto"/>
              </a:rPr>
              <a:t>Recoveries from adjacent fields range from 3 – 6 MMstb to date (still producing) *</a:t>
            </a:r>
            <a:endParaRPr kumimoji="0" lang="en-US" sz="1213"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pPr marL="629920" marR="0" lvl="1" indent="-17272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a:ea typeface="Roboto"/>
                <a:cs typeface="Roboto"/>
              </a:rPr>
              <a:t>Primary reservoirs: Hutton </a:t>
            </a:r>
            <a:r>
              <a:rPr kumimoji="0" lang="en-US" sz="1200" b="0" i="0" u="none" strike="noStrike" kern="1200" cap="none" spc="0" normalizeH="0" baseline="0" noProof="0" err="1">
                <a:ln>
                  <a:noFill/>
                </a:ln>
                <a:solidFill>
                  <a:prstClr val="white"/>
                </a:solidFill>
                <a:effectLst/>
                <a:uLnTx/>
                <a:uFillTx/>
                <a:latin typeface="Roboto"/>
                <a:ea typeface="Roboto"/>
                <a:cs typeface="Roboto"/>
              </a:rPr>
              <a:t>Sst</a:t>
            </a:r>
            <a:r>
              <a:rPr kumimoji="0" lang="en-US" sz="1200" b="0" i="0" u="none" strike="noStrike" kern="1200" cap="none" spc="0" normalizeH="0" baseline="0" noProof="0">
                <a:ln>
                  <a:noFill/>
                </a:ln>
                <a:solidFill>
                  <a:prstClr val="white"/>
                </a:solidFill>
                <a:effectLst/>
                <a:uLnTx/>
                <a:uFillTx/>
                <a:latin typeface="Roboto"/>
                <a:ea typeface="Roboto"/>
                <a:cs typeface="Roboto"/>
              </a:rPr>
              <a:t>, Birkhead Fm, and </a:t>
            </a:r>
            <a:r>
              <a:rPr kumimoji="0" lang="en-US" sz="1200" b="0" i="0" u="none" strike="noStrike" kern="1200" cap="none" spc="0" normalizeH="0" baseline="0" noProof="0" err="1">
                <a:ln>
                  <a:noFill/>
                </a:ln>
                <a:solidFill>
                  <a:prstClr val="white"/>
                </a:solidFill>
                <a:effectLst/>
                <a:uLnTx/>
                <a:uFillTx/>
                <a:latin typeface="Roboto"/>
                <a:ea typeface="Roboto"/>
                <a:cs typeface="Roboto"/>
              </a:rPr>
              <a:t>Wyandra</a:t>
            </a:r>
            <a:r>
              <a:rPr kumimoji="0" lang="en-US" sz="1200" b="0" i="0" u="none" strike="noStrike" kern="1200" cap="none" spc="0" normalizeH="0" baseline="0" noProof="0">
                <a:ln>
                  <a:noFill/>
                </a:ln>
                <a:solidFill>
                  <a:prstClr val="white"/>
                </a:solidFill>
                <a:effectLst/>
                <a:uLnTx/>
                <a:uFillTx/>
                <a:latin typeface="Roboto"/>
                <a:ea typeface="Roboto"/>
                <a:cs typeface="Roboto"/>
              </a:rPr>
              <a:t> </a:t>
            </a:r>
            <a:r>
              <a:rPr kumimoji="0" lang="en-US" sz="1200" b="0" i="0" u="none" strike="noStrike" kern="1200" cap="none" spc="0" normalizeH="0" baseline="0" noProof="0" err="1">
                <a:ln>
                  <a:noFill/>
                </a:ln>
                <a:solidFill>
                  <a:prstClr val="white"/>
                </a:solidFill>
                <a:effectLst/>
                <a:uLnTx/>
                <a:uFillTx/>
                <a:latin typeface="Roboto"/>
                <a:ea typeface="Roboto"/>
                <a:cs typeface="Roboto"/>
              </a:rPr>
              <a:t>Sst</a:t>
            </a:r>
            <a:endParaRPr kumimoji="0" lang="en-US" sz="1200" b="0" i="0" u="none" strike="noStrike" kern="1200" cap="none" spc="0" normalizeH="0" baseline="0" noProof="0">
              <a:ln>
                <a:noFill/>
              </a:ln>
              <a:solidFill>
                <a:prstClr val="white"/>
              </a:solidFill>
              <a:effectLst/>
              <a:uLnTx/>
              <a:uFillTx/>
              <a:latin typeface="Roboto"/>
              <a:ea typeface="Roboto"/>
              <a:cs typeface="Roboto"/>
            </a:endParaRPr>
          </a:p>
          <a:p>
            <a:pPr marL="629920" marR="0" lvl="1" indent="-17272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a:ea typeface="Roboto"/>
                <a:cs typeface="Roboto"/>
              </a:rPr>
              <a:t>IP Rates &gt;1,500 </a:t>
            </a:r>
            <a:r>
              <a:rPr kumimoji="0" lang="en-US" sz="1200" b="0" i="0" u="none" strike="noStrike" kern="1200" cap="none" spc="0" normalizeH="0" baseline="0" noProof="0" err="1">
                <a:ln>
                  <a:noFill/>
                </a:ln>
                <a:solidFill>
                  <a:prstClr val="white"/>
                </a:solidFill>
                <a:effectLst/>
                <a:uLnTx/>
                <a:uFillTx/>
                <a:latin typeface="Roboto"/>
                <a:ea typeface="Roboto"/>
                <a:cs typeface="Roboto"/>
              </a:rPr>
              <a:t>bbls</a:t>
            </a:r>
            <a:r>
              <a:rPr kumimoji="0" lang="en-US" sz="1200" b="0" i="0" u="none" strike="noStrike" kern="1200" cap="none" spc="0" normalizeH="0" baseline="0" noProof="0">
                <a:ln>
                  <a:noFill/>
                </a:ln>
                <a:solidFill>
                  <a:prstClr val="white"/>
                </a:solidFill>
                <a:effectLst/>
                <a:uLnTx/>
                <a:uFillTx/>
                <a:latin typeface="Roboto"/>
                <a:ea typeface="Roboto"/>
                <a:cs typeface="Roboto"/>
              </a:rPr>
              <a:t> of oil per day *</a:t>
            </a:r>
            <a:endParaRPr lang="en-US" sz="1200" b="0" i="0" u="none" strike="noStrike" kern="1200" cap="none" spc="0" normalizeH="0" baseline="0" noProof="0">
              <a:ln>
                <a:noFill/>
              </a:ln>
              <a:solidFill>
                <a:prstClr val="white"/>
              </a:solidFill>
              <a:effectLst/>
              <a:uLnTx/>
              <a:uFillTx/>
              <a:latin typeface="Roboto"/>
              <a:ea typeface="Roboto"/>
              <a:cs typeface="Roboto"/>
            </a:endParaRPr>
          </a:p>
          <a:p>
            <a:pPr marL="629920" marR="0" lvl="1" indent="-17272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a:ea typeface="Roboto"/>
                <a:cs typeface="Roboto"/>
              </a:rPr>
              <a:t>Multiple untested 3D defined structures</a:t>
            </a:r>
            <a:endParaRPr lang="en-US" sz="12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50" b="1" i="0" u="none" strike="noStrike" kern="1200" cap="none" spc="0" normalizeH="0" baseline="0" noProof="0">
                <a:ln>
                  <a:noFill/>
                </a:ln>
                <a:solidFill>
                  <a:prstClr val="white"/>
                </a:solidFill>
                <a:effectLst/>
                <a:uLnTx/>
                <a:uFillTx/>
                <a:latin typeface="Roboto"/>
                <a:ea typeface="Roboto"/>
                <a:cs typeface="Roboto"/>
              </a:rPr>
              <a:t>PERMIT HIGHLIGHTS</a:t>
            </a:r>
            <a:endParaRPr lang="en-US" sz="1450" b="1" i="0" u="none" strike="noStrike" kern="1200" cap="none" spc="0" normalizeH="0" baseline="0" noProof="0">
              <a:ln>
                <a:noFill/>
              </a:ln>
              <a:solidFill>
                <a:prstClr val="white"/>
              </a:solidFill>
              <a:effectLst/>
              <a:uLnTx/>
              <a:uFillTx/>
              <a:latin typeface="Roboto"/>
              <a:ea typeface="Roboto"/>
              <a:cs typeface="Roboto"/>
            </a:endParaRPr>
          </a:p>
          <a:p>
            <a:pPr marL="172720" marR="0" lvl="0" indent="-17272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solidFill>
                <a:effectLst/>
                <a:uLnTx/>
                <a:uFillTx/>
                <a:latin typeface="Roboto"/>
                <a:ea typeface="Roboto"/>
                <a:cs typeface="Roboto"/>
              </a:rPr>
              <a:t>Caracal</a:t>
            </a:r>
            <a:r>
              <a:rPr kumimoji="0" lang="en-US" sz="1200" b="0" i="0" u="none" strike="noStrike" kern="1200" cap="none" spc="0" normalizeH="0" baseline="0" noProof="0">
                <a:ln>
                  <a:noFill/>
                </a:ln>
                <a:solidFill>
                  <a:prstClr val="white"/>
                </a:solidFill>
                <a:effectLst/>
                <a:uLnTx/>
                <a:uFillTx/>
                <a:latin typeface="Roboto"/>
                <a:ea typeface="Roboto"/>
                <a:cs typeface="Roboto"/>
              </a:rPr>
              <a:t> 1 drilled in 2012 – </a:t>
            </a:r>
            <a:r>
              <a:rPr kumimoji="0" lang="en-US" sz="1200" b="0" i="0" u="none" strike="noStrike" kern="1200" cap="none" spc="0" normalizeH="0" baseline="0" noProof="0" err="1">
                <a:ln>
                  <a:noFill/>
                </a:ln>
                <a:solidFill>
                  <a:prstClr val="white"/>
                </a:solidFill>
                <a:effectLst/>
                <a:uLnTx/>
                <a:uFillTx/>
                <a:latin typeface="Roboto"/>
                <a:ea typeface="Roboto"/>
                <a:cs typeface="Roboto"/>
              </a:rPr>
              <a:t>Wyandra</a:t>
            </a:r>
            <a:r>
              <a:rPr kumimoji="0" lang="en-US" sz="1200" b="0" i="0" u="none" strike="noStrike" kern="1200" cap="none" spc="0" normalizeH="0" baseline="0" noProof="0">
                <a:ln>
                  <a:noFill/>
                </a:ln>
                <a:solidFill>
                  <a:prstClr val="white"/>
                </a:solidFill>
                <a:effectLst/>
                <a:uLnTx/>
                <a:uFillTx/>
                <a:latin typeface="Roboto"/>
                <a:ea typeface="Roboto"/>
                <a:cs typeface="Roboto"/>
              </a:rPr>
              <a:t> </a:t>
            </a:r>
            <a:r>
              <a:rPr kumimoji="0" lang="en-US" sz="1200" b="0" i="0" u="none" strike="noStrike" kern="1200" cap="none" spc="0" normalizeH="0" baseline="0" noProof="0" err="1">
                <a:ln>
                  <a:noFill/>
                </a:ln>
                <a:solidFill>
                  <a:prstClr val="white"/>
                </a:solidFill>
                <a:effectLst/>
                <a:uLnTx/>
                <a:uFillTx/>
                <a:latin typeface="Roboto"/>
                <a:ea typeface="Roboto"/>
                <a:cs typeface="Roboto"/>
              </a:rPr>
              <a:t>Sst</a:t>
            </a:r>
            <a:r>
              <a:rPr kumimoji="0" lang="en-US" sz="1200" b="0" i="0" u="none" strike="noStrike" kern="1200" cap="none" spc="0" normalizeH="0" baseline="0" noProof="0">
                <a:ln>
                  <a:noFill/>
                </a:ln>
                <a:solidFill>
                  <a:prstClr val="white"/>
                </a:solidFill>
                <a:effectLst/>
                <a:uLnTx/>
                <a:uFillTx/>
                <a:latin typeface="Roboto"/>
                <a:ea typeface="Roboto"/>
                <a:cs typeface="Roboto"/>
              </a:rPr>
              <a:t> oil discovery; in April 2022 yielded sustained oil to surface during clean-up from a tight reservoir</a:t>
            </a:r>
            <a:endParaRPr kumimoji="0" lang="en-US" sz="1213"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pPr marL="629920" marR="0" lvl="1" indent="-17272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a:ea typeface="Roboto"/>
                <a:cs typeface="Roboto"/>
              </a:rPr>
              <a:t>52</a:t>
            </a:r>
            <a:r>
              <a:rPr kumimoji="0" lang="en-US" sz="1200" b="0" i="0" u="none" strike="noStrike" kern="1200" cap="none" spc="0" normalizeH="0" baseline="30000" noProof="0">
                <a:ln>
                  <a:noFill/>
                </a:ln>
                <a:solidFill>
                  <a:prstClr val="white"/>
                </a:solidFill>
                <a:effectLst/>
                <a:uLnTx/>
                <a:uFillTx/>
                <a:latin typeface="Roboto"/>
                <a:ea typeface="Roboto"/>
                <a:cs typeface="Roboto"/>
              </a:rPr>
              <a:t>o</a:t>
            </a:r>
            <a:r>
              <a:rPr kumimoji="0" lang="en-US" sz="1200" b="0" i="0" u="none" strike="noStrike" kern="1200" cap="none" spc="0" normalizeH="0" baseline="0" noProof="0">
                <a:ln>
                  <a:noFill/>
                </a:ln>
                <a:solidFill>
                  <a:prstClr val="white"/>
                </a:solidFill>
                <a:effectLst/>
                <a:uLnTx/>
                <a:uFillTx/>
                <a:latin typeface="Roboto"/>
                <a:ea typeface="Roboto"/>
                <a:cs typeface="Roboto"/>
              </a:rPr>
              <a:t> API oil with high diesel cut</a:t>
            </a:r>
            <a:endParaRPr lang="en-US" sz="1200" b="0" i="0" u="none" strike="noStrike" kern="1200" cap="none" spc="0" normalizeH="0" baseline="0" noProof="0">
              <a:ln>
                <a:noFill/>
              </a:ln>
              <a:solidFill>
                <a:prstClr val="white"/>
              </a:solidFill>
              <a:effectLst/>
              <a:uLnTx/>
              <a:uFillTx/>
              <a:latin typeface="Roboto"/>
              <a:ea typeface="Roboto"/>
              <a:cs typeface="Roboto"/>
            </a:endParaRPr>
          </a:p>
          <a:p>
            <a:pPr marL="629920" lvl="1" indent="-172720">
              <a:lnSpc>
                <a:spcPct val="150000"/>
              </a:lnSpc>
              <a:buFont typeface="Arial" panose="020B0604020202020204" pitchFamily="34" charset="0"/>
              <a:buChar char="•"/>
              <a:defRPr/>
            </a:pPr>
            <a:r>
              <a:rPr lang="en-US" sz="1200">
                <a:solidFill>
                  <a:schemeClr val="bg1"/>
                </a:solidFill>
                <a:latin typeface="Roboto"/>
                <a:ea typeface="Roboto"/>
                <a:cs typeface="Roboto"/>
              </a:rPr>
              <a:t>Offtake agreement in place with nearby IOR Refinery</a:t>
            </a:r>
            <a:endParaRPr lang="en-US" sz="1200" b="0" i="0" u="none" strike="noStrike" kern="1200" cap="none" spc="0" normalizeH="0" baseline="0" noProof="0">
              <a:ln>
                <a:noFill/>
              </a:ln>
              <a:solidFill>
                <a:schemeClr val="bg1"/>
              </a:solidFill>
              <a:effectLst/>
              <a:uLnTx/>
              <a:uFillTx/>
              <a:latin typeface="Roboto"/>
              <a:ea typeface="Roboto"/>
              <a:cs typeface="Roboto"/>
            </a:endParaRPr>
          </a:p>
          <a:p>
            <a:pPr marL="172720" marR="0" lvl="0" indent="-17272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a:ea typeface="Roboto"/>
                <a:cs typeface="Roboto"/>
              </a:rPr>
              <a:t>Independent resource report on Bengal acreage, March 30 2022</a:t>
            </a:r>
            <a:endParaRPr lang="en-US" sz="1200" b="0" i="0" u="none" strike="noStrike" kern="1200" cap="none" spc="0" normalizeH="0" baseline="0" noProof="0">
              <a:ln>
                <a:noFill/>
              </a:ln>
              <a:solidFill>
                <a:prstClr val="white"/>
              </a:solidFill>
              <a:effectLst/>
              <a:uLnTx/>
              <a:uFillTx/>
              <a:latin typeface="Roboto"/>
              <a:ea typeface="Roboto"/>
              <a:cs typeface="Roboto"/>
            </a:endParaRPr>
          </a:p>
          <a:p>
            <a:pPr marL="172720" indent="-172720">
              <a:lnSpc>
                <a:spcPct val="150000"/>
              </a:lnSpc>
              <a:buFont typeface="Arial" panose="020B0604020202020204" pitchFamily="34" charset="0"/>
              <a:buChar char="•"/>
            </a:pPr>
            <a:r>
              <a:rPr lang="en-US" sz="1200">
                <a:solidFill>
                  <a:schemeClr val="bg1"/>
                </a:solidFill>
                <a:latin typeface="Roboto"/>
                <a:ea typeface="Roboto"/>
                <a:cs typeface="Roboto"/>
              </a:rPr>
              <a:t>Drill-ready Tigris 1 location capable of testing multiple reservoir targets in the </a:t>
            </a:r>
            <a:r>
              <a:rPr lang="en-US" sz="1200" b="1">
                <a:solidFill>
                  <a:schemeClr val="bg1"/>
                </a:solidFill>
                <a:latin typeface="Roboto"/>
                <a:ea typeface="Roboto"/>
                <a:cs typeface="Roboto"/>
              </a:rPr>
              <a:t>Tigris Exploration Prospect </a:t>
            </a:r>
            <a:r>
              <a:rPr lang="en-US" sz="1200">
                <a:solidFill>
                  <a:schemeClr val="bg1"/>
                </a:solidFill>
                <a:latin typeface="Roboto"/>
                <a:ea typeface="Roboto"/>
                <a:cs typeface="Roboto"/>
              </a:rPr>
              <a:t>in a near-crestal position</a:t>
            </a:r>
          </a:p>
          <a:p>
            <a:pPr marL="629920" lvl="1" indent="-172720">
              <a:lnSpc>
                <a:spcPct val="150000"/>
              </a:lnSpc>
              <a:buFont typeface="Arial" panose="020B0604020202020204" pitchFamily="34" charset="0"/>
              <a:buChar char="•"/>
            </a:pPr>
            <a:r>
              <a:rPr lang="en-US" sz="1200">
                <a:solidFill>
                  <a:schemeClr val="bg1"/>
                </a:solidFill>
                <a:latin typeface="Arial"/>
                <a:ea typeface="Roboto"/>
                <a:cs typeface="Arial"/>
              </a:rPr>
              <a:t>Multiple offset locations on success case</a:t>
            </a:r>
          </a:p>
          <a:p>
            <a:pPr marL="629920" lvl="1" indent="-172720">
              <a:lnSpc>
                <a:spcPct val="150000"/>
              </a:lnSpc>
              <a:buFont typeface="Arial" panose="020B0604020202020204" pitchFamily="34" charset="0"/>
              <a:buChar char="•"/>
            </a:pPr>
            <a:r>
              <a:rPr lang="en-US" sz="1200">
                <a:solidFill>
                  <a:schemeClr val="bg1"/>
                </a:solidFill>
                <a:latin typeface="Arial"/>
                <a:ea typeface="Roboto"/>
                <a:cs typeface="Arial"/>
              </a:rPr>
              <a:t>Farmin Partners being sought</a:t>
            </a:r>
          </a:p>
        </p:txBody>
      </p:sp>
      <p:sp>
        <p:nvSpPr>
          <p:cNvPr id="5" name="TextBox 4">
            <a:extLst>
              <a:ext uri="{FF2B5EF4-FFF2-40B4-BE49-F238E27FC236}">
                <a16:creationId xmlns:a16="http://schemas.microsoft.com/office/drawing/2014/main" id="{F81476B4-23FB-0A69-CF17-46952F4CC47F}"/>
              </a:ext>
            </a:extLst>
          </p:cNvPr>
          <p:cNvSpPr txBox="1"/>
          <p:nvPr/>
        </p:nvSpPr>
        <p:spPr>
          <a:xfrm>
            <a:off x="689861" y="263564"/>
            <a:ext cx="11095924" cy="49244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a:ea typeface="Roboto"/>
                <a:cs typeface="Arial"/>
              </a:rPr>
              <a:t>TOOKOONOOKA PROJECT – Permit PCA 332, 100% WI</a:t>
            </a:r>
          </a:p>
        </p:txBody>
      </p:sp>
      <p:pic>
        <p:nvPicPr>
          <p:cNvPr id="10" name="Picture 9">
            <a:extLst>
              <a:ext uri="{FF2B5EF4-FFF2-40B4-BE49-F238E27FC236}">
                <a16:creationId xmlns:a16="http://schemas.microsoft.com/office/drawing/2014/main" id="{D79DD9D8-C787-9974-2513-C7AD663073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30906" y="1512237"/>
            <a:ext cx="6840804" cy="4836431"/>
          </a:xfrm>
          <a:prstGeom prst="rect">
            <a:avLst/>
          </a:prstGeom>
        </p:spPr>
      </p:pic>
      <p:sp>
        <p:nvSpPr>
          <p:cNvPr id="11" name="TextBox 10">
            <a:extLst>
              <a:ext uri="{FF2B5EF4-FFF2-40B4-BE49-F238E27FC236}">
                <a16:creationId xmlns:a16="http://schemas.microsoft.com/office/drawing/2014/main" id="{0A8C2849-C016-FDAE-1963-93905EEF67D4}"/>
              </a:ext>
            </a:extLst>
          </p:cNvPr>
          <p:cNvSpPr txBox="1"/>
          <p:nvPr/>
        </p:nvSpPr>
        <p:spPr>
          <a:xfrm>
            <a:off x="10092017" y="5062744"/>
            <a:ext cx="504946" cy="107722"/>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prstClr val="black"/>
                </a:solidFill>
                <a:effectLst/>
                <a:uLnTx/>
                <a:uFillTx/>
                <a:latin typeface="Calibri Light" panose="020F0302020204030204"/>
                <a:ea typeface="+mn-ea"/>
                <a:cs typeface="+mn-cs"/>
              </a:rPr>
              <a:t>Tangalooma 1</a:t>
            </a:r>
          </a:p>
        </p:txBody>
      </p:sp>
      <p:sp>
        <p:nvSpPr>
          <p:cNvPr id="2" name="TextBox 1">
            <a:extLst>
              <a:ext uri="{FF2B5EF4-FFF2-40B4-BE49-F238E27FC236}">
                <a16:creationId xmlns:a16="http://schemas.microsoft.com/office/drawing/2014/main" id="{3275A492-4508-F4F0-4818-B8F073580672}"/>
              </a:ext>
            </a:extLst>
          </p:cNvPr>
          <p:cNvSpPr txBox="1"/>
          <p:nvPr/>
        </p:nvSpPr>
        <p:spPr>
          <a:xfrm>
            <a:off x="397855" y="6506881"/>
            <a:ext cx="11679936" cy="43088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prstClr val="white"/>
                </a:solidFill>
                <a:effectLst/>
                <a:uLnTx/>
                <a:uFillTx/>
                <a:latin typeface="Calibri Light" panose="020F0302020204030204"/>
                <a:ea typeface="+mn-ea"/>
                <a:cs typeface="+mn-cs"/>
              </a:rPr>
              <a:t>* Source: </a:t>
            </a:r>
            <a:r>
              <a:rPr kumimoji="0" lang="en-CA" sz="1400" b="1" i="0" u="none" strike="noStrike" kern="100" cap="none" spc="0" normalizeH="0" baseline="0" noProof="0">
                <a:ln>
                  <a:noFill/>
                </a:ln>
                <a:solidFill>
                  <a:prstClr val="white"/>
                </a:solidFill>
                <a:effectLst/>
                <a:uLnTx/>
                <a:uFillTx/>
                <a:latin typeface="Calibri Light" panose="020F0302020204030204"/>
                <a:ea typeface="Aptos" panose="020B0004020202020204" pitchFamily="34" charset="0"/>
                <a:cs typeface="Times New Roman" panose="02020603050405020304" pitchFamily="18" charset="0"/>
              </a:rPr>
              <a:t>https://www.data.qld.gov.au/dataset/petroleum-gas-production-and-reserve-statistics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1"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216307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95A89E-A128-080A-C814-192B2CCF0230}"/>
              </a:ext>
            </a:extLst>
          </p:cNvPr>
          <p:cNvSpPr/>
          <p:nvPr/>
        </p:nvSpPr>
        <p:spPr>
          <a:xfrm>
            <a:off x="0" y="0"/>
            <a:ext cx="4625068" cy="130356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bject 2">
            <a:extLst>
              <a:ext uri="{FF2B5EF4-FFF2-40B4-BE49-F238E27FC236}">
                <a16:creationId xmlns:a16="http://schemas.microsoft.com/office/drawing/2014/main" id="{85D7DACB-A5D1-914B-8903-B30E37160DE8}"/>
              </a:ext>
            </a:extLst>
          </p:cNvPr>
          <p:cNvSpPr/>
          <p:nvPr/>
        </p:nvSpPr>
        <p:spPr>
          <a:xfrm>
            <a:off x="4570079" y="1"/>
            <a:ext cx="7621493" cy="6858000"/>
          </a:xfrm>
          <a:custGeom>
            <a:avLst/>
            <a:gdLst/>
            <a:ahLst/>
            <a:cxnLst/>
            <a:rect l="l" t="t" r="r" b="b"/>
            <a:pathLst>
              <a:path w="19266535" h="10452100">
                <a:moveTo>
                  <a:pt x="19266429" y="0"/>
                </a:moveTo>
                <a:lnTo>
                  <a:pt x="0" y="0"/>
                </a:lnTo>
                <a:lnTo>
                  <a:pt x="0" y="10451723"/>
                </a:lnTo>
                <a:lnTo>
                  <a:pt x="19266429" y="10451723"/>
                </a:lnTo>
                <a:lnTo>
                  <a:pt x="19266429" y="0"/>
                </a:lnTo>
                <a:close/>
              </a:path>
            </a:pathLst>
          </a:custGeom>
          <a:solidFill>
            <a:srgbClr val="F0F2EE"/>
          </a:solidFill>
        </p:spPr>
        <p:txBody>
          <a:bodyPr wrap="square" lIns="0" tIns="0" rIns="0" bIns="0" rtlCol="0"/>
          <a:lstStyle/>
          <a:p>
            <a:endParaRPr sz="1092"/>
          </a:p>
        </p:txBody>
      </p:sp>
      <p:sp>
        <p:nvSpPr>
          <p:cNvPr id="6" name="Footer Placeholder 5">
            <a:extLst>
              <a:ext uri="{FF2B5EF4-FFF2-40B4-BE49-F238E27FC236}">
                <a16:creationId xmlns:a16="http://schemas.microsoft.com/office/drawing/2014/main" id="{78648850-BFE4-3346-924A-BF570665EABF}"/>
              </a:ext>
            </a:extLst>
          </p:cNvPr>
          <p:cNvSpPr>
            <a:spLocks noGrp="1"/>
          </p:cNvSpPr>
          <p:nvPr>
            <p:ph type="ftr" sz="quarter" idx="5"/>
          </p:nvPr>
        </p:nvSpPr>
        <p:spPr>
          <a:xfrm>
            <a:off x="4311896" y="6393669"/>
            <a:ext cx="3901166" cy="130645"/>
          </a:xfrm>
        </p:spPr>
        <p:txBody>
          <a:bodyPr/>
          <a:lstStyle/>
          <a:p>
            <a:r>
              <a:rPr lang="en-AU" sz="849">
                <a:latin typeface="Roboto" panose="02000000000000000000" pitchFamily="2" charset="0"/>
                <a:ea typeface="Roboto" panose="02000000000000000000" pitchFamily="2" charset="0"/>
              </a:rPr>
              <a:t>BENGAL ENERGY INVESTMENT OPPORTUNITY PRESENTATION</a:t>
            </a:r>
          </a:p>
        </p:txBody>
      </p:sp>
      <p:sp>
        <p:nvSpPr>
          <p:cNvPr id="8" name="Slide Number Placeholder 7">
            <a:extLst>
              <a:ext uri="{FF2B5EF4-FFF2-40B4-BE49-F238E27FC236}">
                <a16:creationId xmlns:a16="http://schemas.microsoft.com/office/drawing/2014/main" id="{034802DF-A588-264C-8179-1B31EA5E960E}"/>
              </a:ext>
            </a:extLst>
          </p:cNvPr>
          <p:cNvSpPr>
            <a:spLocks noGrp="1"/>
          </p:cNvSpPr>
          <p:nvPr>
            <p:ph type="sldNum" sz="quarter" idx="7"/>
          </p:nvPr>
        </p:nvSpPr>
        <p:spPr/>
        <p:txBody>
          <a:bodyPr/>
          <a:lstStyle/>
          <a:p>
            <a:fld id="{B6F15528-21DE-4FAA-801E-634DDDAF4B2B}" type="slidenum">
              <a:rPr lang="en-AU" smtClean="0"/>
              <a:t>11</a:t>
            </a:fld>
            <a:endParaRPr lang="en-AU"/>
          </a:p>
        </p:txBody>
      </p:sp>
      <p:sp>
        <p:nvSpPr>
          <p:cNvPr id="12" name="TextBox 11">
            <a:extLst>
              <a:ext uri="{FF2B5EF4-FFF2-40B4-BE49-F238E27FC236}">
                <a16:creationId xmlns:a16="http://schemas.microsoft.com/office/drawing/2014/main" id="{B022B1B2-29B1-A328-6287-85BF36CDF13F}"/>
              </a:ext>
            </a:extLst>
          </p:cNvPr>
          <p:cNvSpPr txBox="1"/>
          <p:nvPr/>
        </p:nvSpPr>
        <p:spPr>
          <a:xfrm>
            <a:off x="292202" y="1145044"/>
            <a:ext cx="4011568" cy="5601533"/>
          </a:xfrm>
          <a:prstGeom prst="rect">
            <a:avLst/>
          </a:prstGeom>
          <a:noFill/>
        </p:spPr>
        <p:txBody>
          <a:bodyPr wrap="square" lIns="0" tIns="0" rIns="0" bIns="0" rtlCol="0" anchor="ctr">
            <a:spAutoFit/>
          </a:bodyPr>
          <a:lstStyle/>
          <a:p>
            <a:pPr>
              <a:lnSpc>
                <a:spcPct val="150000"/>
              </a:lnSpc>
            </a:pPr>
            <a:endParaRPr lang="en-US" sz="1600" b="1">
              <a:solidFill>
                <a:srgbClr val="0D3B1F"/>
              </a:solidFill>
              <a:latin typeface="Roboto"/>
              <a:ea typeface="Roboto"/>
            </a:endParaRPr>
          </a:p>
          <a:p>
            <a:pPr>
              <a:lnSpc>
                <a:spcPct val="150000"/>
              </a:lnSpc>
            </a:pPr>
            <a:r>
              <a:rPr lang="en-US" sz="1600" b="1">
                <a:solidFill>
                  <a:srgbClr val="0D3B1F"/>
                </a:solidFill>
                <a:latin typeface="Roboto"/>
                <a:ea typeface="Roboto"/>
              </a:rPr>
              <a:t>Ashmore Cartier – Bonaparte Basin </a:t>
            </a:r>
          </a:p>
          <a:p>
            <a:pPr>
              <a:lnSpc>
                <a:spcPct val="150000"/>
              </a:lnSpc>
            </a:pPr>
            <a:r>
              <a:rPr lang="en-US" sz="1600" b="1">
                <a:solidFill>
                  <a:srgbClr val="0D3B1F"/>
                </a:solidFill>
                <a:latin typeface="Roboto"/>
                <a:ea typeface="Roboto"/>
              </a:rPr>
              <a:t>Post PTTEP Withdrawal – Bengal Interest 100%</a:t>
            </a:r>
            <a:endParaRPr lang="en-US" sz="1600" b="1">
              <a:solidFill>
                <a:srgbClr val="0D3B1F"/>
              </a:solidFill>
              <a:latin typeface="Roboto"/>
              <a:ea typeface="Roboto"/>
              <a:cs typeface="Roboto"/>
            </a:endParaRPr>
          </a:p>
          <a:p>
            <a:pPr marL="172720" indent="-172720">
              <a:lnSpc>
                <a:spcPct val="150000"/>
              </a:lnSpc>
              <a:buFont typeface="Arial" panose="020B0604020202020204" pitchFamily="34" charset="0"/>
              <a:buChar char="•"/>
            </a:pPr>
            <a:r>
              <a:rPr lang="en-US" sz="1400">
                <a:solidFill>
                  <a:srgbClr val="0D3B1F"/>
                </a:solidFill>
                <a:latin typeface="Roboto"/>
                <a:ea typeface="Roboto"/>
              </a:rPr>
              <a:t>Oil Discovery at Katandra Well 2004</a:t>
            </a:r>
            <a:endParaRPr lang="en-US" sz="1400">
              <a:ea typeface="Calibri"/>
              <a:cs typeface="Calibri"/>
            </a:endParaRPr>
          </a:p>
          <a:p>
            <a:pPr marL="172720" indent="-172720">
              <a:lnSpc>
                <a:spcPct val="150000"/>
              </a:lnSpc>
              <a:buFont typeface="Arial" panose="020B0604020202020204" pitchFamily="34" charset="0"/>
              <a:buChar char="•"/>
            </a:pPr>
            <a:r>
              <a:rPr lang="en-US" sz="1400">
                <a:solidFill>
                  <a:srgbClr val="0D3B1F"/>
                </a:solidFill>
                <a:latin typeface="Roboto"/>
                <a:ea typeface="Roboto"/>
              </a:rPr>
              <a:t>EUR estimate  - Significant Prospectivity identified in the </a:t>
            </a:r>
            <a:r>
              <a:rPr lang="en-US" sz="1400" err="1">
                <a:solidFill>
                  <a:srgbClr val="0D3B1F"/>
                </a:solidFill>
                <a:latin typeface="Roboto"/>
                <a:ea typeface="Roboto"/>
              </a:rPr>
              <a:t>updip</a:t>
            </a:r>
            <a:r>
              <a:rPr lang="en-US" sz="1400">
                <a:solidFill>
                  <a:srgbClr val="0D3B1F"/>
                </a:solidFill>
                <a:latin typeface="Roboto"/>
                <a:ea typeface="Roboto"/>
              </a:rPr>
              <a:t> Katandra prospect  </a:t>
            </a:r>
            <a:endParaRPr lang="en-US" sz="1400">
              <a:solidFill>
                <a:srgbClr val="0D3B1F"/>
              </a:solidFill>
              <a:latin typeface="Roboto"/>
              <a:ea typeface="Roboto"/>
              <a:cs typeface="Roboto"/>
            </a:endParaRPr>
          </a:p>
          <a:p>
            <a:pPr marL="172720" indent="-172720">
              <a:lnSpc>
                <a:spcPct val="150000"/>
              </a:lnSpc>
              <a:buFont typeface="Arial" panose="020B0604020202020204" pitchFamily="34" charset="0"/>
              <a:buChar char="•"/>
            </a:pPr>
            <a:r>
              <a:rPr lang="en-US" sz="1400">
                <a:solidFill>
                  <a:srgbClr val="0D3B1F"/>
                </a:solidFill>
                <a:latin typeface="Roboto"/>
                <a:ea typeface="Roboto"/>
                <a:cs typeface="Calibri Light" panose="020F0302020204030204"/>
              </a:rPr>
              <a:t>Awaiting NOPTA Renewal for a further 5-year term </a:t>
            </a:r>
            <a:endParaRPr lang="en-US" sz="1400">
              <a:solidFill>
                <a:srgbClr val="0D3B1F"/>
              </a:solidFill>
              <a:latin typeface="Roboto"/>
              <a:ea typeface="Roboto"/>
              <a:cs typeface="Roboto"/>
            </a:endParaRPr>
          </a:p>
          <a:p>
            <a:pPr>
              <a:lnSpc>
                <a:spcPct val="150000"/>
              </a:lnSpc>
            </a:pPr>
            <a:r>
              <a:rPr lang="en-US" sz="1600" b="1">
                <a:solidFill>
                  <a:srgbClr val="0D3B1F"/>
                </a:solidFill>
                <a:latin typeface="Roboto"/>
                <a:ea typeface="Roboto"/>
                <a:cs typeface="Roboto"/>
              </a:rPr>
              <a:t>Option - Binding Term Sheet </a:t>
            </a:r>
          </a:p>
          <a:p>
            <a:pPr marL="172720" indent="-172720">
              <a:lnSpc>
                <a:spcPct val="150000"/>
              </a:lnSpc>
              <a:buFont typeface="Arial" panose="020B0604020202020204" pitchFamily="34" charset="0"/>
              <a:buChar char="•"/>
            </a:pPr>
            <a:r>
              <a:rPr lang="en-US" sz="1400">
                <a:solidFill>
                  <a:srgbClr val="0D3B1F"/>
                </a:solidFill>
                <a:latin typeface="Roboto"/>
                <a:ea typeface="Roboto"/>
              </a:rPr>
              <a:t>Binding Term Sheet in place subject to grant of extension</a:t>
            </a:r>
            <a:endParaRPr lang="en-US" sz="1400">
              <a:solidFill>
                <a:srgbClr val="0D3B1F"/>
              </a:solidFill>
              <a:latin typeface="Roboto"/>
              <a:ea typeface="Roboto"/>
              <a:cs typeface="Roboto"/>
            </a:endParaRPr>
          </a:p>
          <a:p>
            <a:pPr marL="172720" indent="-172720">
              <a:lnSpc>
                <a:spcPct val="150000"/>
              </a:lnSpc>
              <a:buFont typeface="Arial" panose="020B0604020202020204" pitchFamily="34" charset="0"/>
              <a:buChar char="•"/>
            </a:pPr>
            <a:r>
              <a:rPr lang="en-US" sz="1400">
                <a:solidFill>
                  <a:srgbClr val="0D3B1F"/>
                </a:solidFill>
                <a:latin typeface="Roboto"/>
                <a:ea typeface="Roboto"/>
              </a:rPr>
              <a:t>100% cost carry for Bengal through Option Term</a:t>
            </a:r>
            <a:endParaRPr lang="en-US" sz="1400">
              <a:solidFill>
                <a:srgbClr val="0D3B1F"/>
              </a:solidFill>
              <a:latin typeface="Roboto"/>
              <a:ea typeface="Roboto"/>
              <a:cs typeface="Roboto"/>
            </a:endParaRPr>
          </a:p>
          <a:p>
            <a:pPr marL="172720" indent="-172720">
              <a:lnSpc>
                <a:spcPct val="150000"/>
              </a:lnSpc>
              <a:buFont typeface="Arial" panose="020B0604020202020204" pitchFamily="34" charset="0"/>
              <a:buChar char="•"/>
            </a:pPr>
            <a:r>
              <a:rPr lang="en-US" sz="1400">
                <a:solidFill>
                  <a:srgbClr val="0D3B1F"/>
                </a:solidFill>
                <a:latin typeface="Roboto"/>
                <a:ea typeface="Roboto"/>
                <a:cs typeface="Roboto"/>
              </a:rPr>
              <a:t>If Option is exercised interest is Bengal 20%, </a:t>
            </a:r>
            <a:r>
              <a:rPr lang="en-US" sz="1400" err="1">
                <a:solidFill>
                  <a:srgbClr val="0D3B1F"/>
                </a:solidFill>
                <a:latin typeface="Roboto"/>
                <a:ea typeface="Roboto"/>
                <a:cs typeface="Roboto"/>
              </a:rPr>
              <a:t>Nuco</a:t>
            </a:r>
            <a:r>
              <a:rPr lang="en-US" sz="1400">
                <a:solidFill>
                  <a:srgbClr val="0D3B1F"/>
                </a:solidFill>
                <a:latin typeface="Roboto"/>
                <a:ea typeface="Roboto"/>
                <a:cs typeface="Roboto"/>
              </a:rPr>
              <a:t> 80%</a:t>
            </a:r>
          </a:p>
          <a:p>
            <a:pPr marL="172720" indent="-172720">
              <a:lnSpc>
                <a:spcPct val="150000"/>
              </a:lnSpc>
              <a:buFont typeface="Arial" panose="020B0604020202020204" pitchFamily="34" charset="0"/>
              <a:buChar char="•"/>
            </a:pPr>
            <a:endParaRPr lang="en-US" sz="1200">
              <a:solidFill>
                <a:srgbClr val="0D3B1F"/>
              </a:solidFill>
              <a:latin typeface="Roboto"/>
              <a:ea typeface="Roboto"/>
            </a:endParaRPr>
          </a:p>
          <a:p>
            <a:pPr>
              <a:lnSpc>
                <a:spcPct val="150000"/>
              </a:lnSpc>
            </a:pPr>
            <a:endParaRPr lang="en-US" sz="1200">
              <a:solidFill>
                <a:srgbClr val="0D3B1F"/>
              </a:solidFill>
              <a:latin typeface="Roboto"/>
              <a:ea typeface="Roboto"/>
              <a:cs typeface="Calibri Light" panose="020F0302020204030204"/>
            </a:endParaRPr>
          </a:p>
        </p:txBody>
      </p:sp>
      <p:sp>
        <p:nvSpPr>
          <p:cNvPr id="3" name="TextBox 2">
            <a:extLst>
              <a:ext uri="{FF2B5EF4-FFF2-40B4-BE49-F238E27FC236}">
                <a16:creationId xmlns:a16="http://schemas.microsoft.com/office/drawing/2014/main" id="{2B885781-7AEC-881C-4A44-C3EE01F30D49}"/>
              </a:ext>
            </a:extLst>
          </p:cNvPr>
          <p:cNvSpPr txBox="1"/>
          <p:nvPr/>
        </p:nvSpPr>
        <p:spPr>
          <a:xfrm>
            <a:off x="5298325" y="791656"/>
            <a:ext cx="1928309" cy="553998"/>
          </a:xfrm>
          <a:prstGeom prst="rect">
            <a:avLst/>
          </a:prstGeom>
          <a:noFill/>
        </p:spPr>
        <p:txBody>
          <a:bodyPr wrap="square" lIns="0" tIns="0" rIns="0" bIns="0" rtlCol="0" anchor="ctr">
            <a:spAutoFit/>
          </a:bodyPr>
          <a:lstStyle/>
          <a:p>
            <a:pPr algn="l"/>
            <a:r>
              <a:rPr lang="en-CA" b="1" err="1">
                <a:solidFill>
                  <a:schemeClr val="accent1">
                    <a:lumMod val="50000"/>
                  </a:schemeClr>
                </a:solidFill>
                <a:latin typeface="+mj-lt"/>
              </a:rPr>
              <a:t>Cuisinier</a:t>
            </a:r>
            <a:r>
              <a:rPr lang="en-CA" b="1">
                <a:solidFill>
                  <a:schemeClr val="accent1">
                    <a:lumMod val="50000"/>
                  </a:schemeClr>
                </a:solidFill>
                <a:latin typeface="+mj-lt"/>
              </a:rPr>
              <a:t> 2P Reserves 5.78 </a:t>
            </a:r>
            <a:r>
              <a:rPr lang="en-CA" b="1" err="1">
                <a:solidFill>
                  <a:schemeClr val="accent1">
                    <a:lumMod val="50000"/>
                  </a:schemeClr>
                </a:solidFill>
                <a:latin typeface="+mj-lt"/>
              </a:rPr>
              <a:t>MMbbls</a:t>
            </a:r>
          </a:p>
        </p:txBody>
      </p:sp>
      <p:sp>
        <p:nvSpPr>
          <p:cNvPr id="19" name="object 12">
            <a:extLst>
              <a:ext uri="{FF2B5EF4-FFF2-40B4-BE49-F238E27FC236}">
                <a16:creationId xmlns:a16="http://schemas.microsoft.com/office/drawing/2014/main" id="{5472403A-6399-5249-BBC3-3578C21403B2}"/>
              </a:ext>
            </a:extLst>
          </p:cNvPr>
          <p:cNvSpPr txBox="1"/>
          <p:nvPr/>
        </p:nvSpPr>
        <p:spPr>
          <a:xfrm>
            <a:off x="130507" y="49703"/>
            <a:ext cx="5841622" cy="1296189"/>
          </a:xfrm>
          <a:prstGeom prst="rect">
            <a:avLst/>
          </a:prstGeom>
        </p:spPr>
        <p:txBody>
          <a:bodyPr vert="horz" wrap="square" lIns="0" tIns="66231" rIns="0" bIns="0" rtlCol="0" anchor="t">
            <a:spAutoFit/>
          </a:bodyPr>
          <a:lstStyle/>
          <a:p>
            <a:pPr marL="7620" marR="554990">
              <a:lnSpc>
                <a:spcPts val="3299"/>
              </a:lnSpc>
            </a:pPr>
            <a:r>
              <a:rPr lang="en-AU" sz="2400" b="1">
                <a:solidFill>
                  <a:schemeClr val="bg1"/>
                </a:solidFill>
                <a:latin typeface="Lato"/>
                <a:ea typeface="Lato"/>
                <a:cs typeface="Trebuchet MS"/>
              </a:rPr>
              <a:t>ACREAGE POSITION </a:t>
            </a:r>
            <a:endParaRPr lang="en-US" sz="2400">
              <a:solidFill>
                <a:schemeClr val="bg1"/>
              </a:solidFill>
              <a:latin typeface="Lato"/>
              <a:ea typeface="Lato"/>
              <a:cs typeface="Lato"/>
            </a:endParaRPr>
          </a:p>
          <a:p>
            <a:pPr marL="7620" marR="554990">
              <a:lnSpc>
                <a:spcPts val="3299"/>
              </a:lnSpc>
            </a:pPr>
            <a:r>
              <a:rPr lang="en-AU" sz="2400" b="1">
                <a:solidFill>
                  <a:schemeClr val="bg1"/>
                </a:solidFill>
                <a:latin typeface="Lato"/>
                <a:ea typeface="Lato"/>
              </a:rPr>
              <a:t>Offshore Timor Sea </a:t>
            </a:r>
            <a:endParaRPr lang="en-AU" sz="2400">
              <a:solidFill>
                <a:schemeClr val="bg1"/>
              </a:solidFill>
              <a:latin typeface="Lato"/>
              <a:ea typeface="Lato"/>
            </a:endParaRPr>
          </a:p>
          <a:p>
            <a:pPr marL="7620" marR="554990">
              <a:lnSpc>
                <a:spcPts val="3299"/>
              </a:lnSpc>
            </a:pPr>
            <a:r>
              <a:rPr lang="en-AU" sz="2400" b="1">
                <a:solidFill>
                  <a:schemeClr val="bg1"/>
                </a:solidFill>
                <a:latin typeface="Lato"/>
                <a:ea typeface="Lato"/>
              </a:rPr>
              <a:t>Permit AC/RL-10</a:t>
            </a:r>
            <a:endParaRPr lang="en-AU" sz="2400" b="1">
              <a:solidFill>
                <a:schemeClr val="bg1"/>
              </a:solidFill>
              <a:latin typeface="Lato"/>
              <a:ea typeface="Lato"/>
              <a:cs typeface="Lato"/>
            </a:endParaRPr>
          </a:p>
        </p:txBody>
      </p:sp>
      <p:pic>
        <p:nvPicPr>
          <p:cNvPr id="4" name="Picture 3" descr="A map of a volcano&#10;&#10;Description automatically generated">
            <a:extLst>
              <a:ext uri="{FF2B5EF4-FFF2-40B4-BE49-F238E27FC236}">
                <a16:creationId xmlns:a16="http://schemas.microsoft.com/office/drawing/2014/main" id="{3EFD0EE6-6358-AC20-63E0-A332D903B2BE}"/>
              </a:ext>
            </a:extLst>
          </p:cNvPr>
          <p:cNvPicPr>
            <a:picLocks noChangeAspect="1"/>
          </p:cNvPicPr>
          <p:nvPr/>
        </p:nvPicPr>
        <p:blipFill>
          <a:blip r:embed="rId3"/>
          <a:stretch>
            <a:fillRect/>
          </a:stretch>
        </p:blipFill>
        <p:spPr>
          <a:xfrm>
            <a:off x="4621325" y="0"/>
            <a:ext cx="8210282" cy="6858000"/>
          </a:xfrm>
          <a:prstGeom prst="rect">
            <a:avLst/>
          </a:prstGeom>
        </p:spPr>
      </p:pic>
    </p:spTree>
    <p:extLst>
      <p:ext uri="{BB962C8B-B14F-4D97-AF65-F5344CB8AC3E}">
        <p14:creationId xmlns:p14="http://schemas.microsoft.com/office/powerpoint/2010/main" val="837552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00FA08D-F2EA-4DEC-AAAC-9C4784959ED2}"/>
              </a:ext>
            </a:extLst>
          </p:cNvPr>
          <p:cNvGrpSpPr/>
          <p:nvPr/>
        </p:nvGrpSpPr>
        <p:grpSpPr>
          <a:xfrm>
            <a:off x="0" y="-15140"/>
            <a:ext cx="12192000" cy="3395959"/>
            <a:chOff x="0" y="-15140"/>
            <a:chExt cx="12192000" cy="3395959"/>
          </a:xfrm>
          <a:solidFill>
            <a:schemeClr val="bg1">
              <a:alpha val="2000"/>
            </a:schemeClr>
          </a:solidFill>
        </p:grpSpPr>
        <p:sp>
          <p:nvSpPr>
            <p:cNvPr id="55" name="Freeform: Shape 54">
              <a:extLst>
                <a:ext uri="{FF2B5EF4-FFF2-40B4-BE49-F238E27FC236}">
                  <a16:creationId xmlns:a16="http://schemas.microsoft.com/office/drawing/2014/main" id="{10338C1B-5965-4D9D-A019-ED742962B636}"/>
                </a:ext>
              </a:extLst>
            </p:cNvPr>
            <p:cNvSpPr/>
            <p:nvPr/>
          </p:nvSpPr>
          <p:spPr>
            <a:xfrm flipV="1">
              <a:off x="0" y="-15140"/>
              <a:ext cx="12192000" cy="3060593"/>
            </a:xfrm>
            <a:custGeom>
              <a:avLst/>
              <a:gdLst>
                <a:gd name="connsiteX0" fmla="*/ 0 w 12192000"/>
                <a:gd name="connsiteY0" fmla="*/ 3060593 h 3060593"/>
                <a:gd name="connsiteX1" fmla="*/ 12192000 w 12192000"/>
                <a:gd name="connsiteY1" fmla="*/ 3060593 h 3060593"/>
                <a:gd name="connsiteX2" fmla="*/ 12192000 w 12192000"/>
                <a:gd name="connsiteY2" fmla="*/ 0 h 3060593"/>
                <a:gd name="connsiteX3" fmla="*/ 12085412 w 12192000"/>
                <a:gd name="connsiteY3" fmla="*/ 50970 h 3060593"/>
                <a:gd name="connsiteX4" fmla="*/ 7640623 w 12192000"/>
                <a:gd name="connsiteY4" fmla="*/ 2893592 h 3060593"/>
                <a:gd name="connsiteX5" fmla="*/ 1163627 w 12192000"/>
                <a:gd name="connsiteY5" fmla="*/ 2493543 h 3060593"/>
                <a:gd name="connsiteX6" fmla="*/ 107714 w 12192000"/>
                <a:gd name="connsiteY6" fmla="*/ 2883014 h 3060593"/>
                <a:gd name="connsiteX7" fmla="*/ 0 w 12192000"/>
                <a:gd name="connsiteY7" fmla="*/ 2934058 h 306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060593">
                  <a:moveTo>
                    <a:pt x="0" y="3060593"/>
                  </a:moveTo>
                  <a:lnTo>
                    <a:pt x="12192000" y="3060593"/>
                  </a:lnTo>
                  <a:lnTo>
                    <a:pt x="12192000" y="0"/>
                  </a:lnTo>
                  <a:lnTo>
                    <a:pt x="12085412" y="50970"/>
                  </a:lnTo>
                  <a:cubicBezTo>
                    <a:pt x="10968257" y="626210"/>
                    <a:pt x="9209072" y="2542756"/>
                    <a:pt x="7640623" y="2893592"/>
                  </a:cubicBezTo>
                  <a:cubicBezTo>
                    <a:pt x="5710226" y="3325392"/>
                    <a:pt x="2713027" y="2106193"/>
                    <a:pt x="1163627" y="2493543"/>
                  </a:cubicBezTo>
                  <a:cubicBezTo>
                    <a:pt x="861010" y="2569197"/>
                    <a:pt x="491416" y="2707347"/>
                    <a:pt x="107714" y="2883014"/>
                  </a:cubicBezTo>
                  <a:lnTo>
                    <a:pt x="0" y="293405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B3B62A2E-804D-4188-BFD9-19CEBC90CF2E}"/>
                </a:ext>
              </a:extLst>
            </p:cNvPr>
            <p:cNvSpPr/>
            <p:nvPr/>
          </p:nvSpPr>
          <p:spPr>
            <a:xfrm flipV="1">
              <a:off x="0" y="-15140"/>
              <a:ext cx="12192000" cy="3395959"/>
            </a:xfrm>
            <a:custGeom>
              <a:avLst/>
              <a:gdLst>
                <a:gd name="connsiteX0" fmla="*/ 12192000 w 12192000"/>
                <a:gd name="connsiteY0" fmla="*/ 0 h 3395959"/>
                <a:gd name="connsiteX1" fmla="*/ 12192000 w 12192000"/>
                <a:gd name="connsiteY1" fmla="*/ 3395959 h 3395959"/>
                <a:gd name="connsiteX2" fmla="*/ 0 w 12192000"/>
                <a:gd name="connsiteY2" fmla="*/ 3395959 h 3395959"/>
                <a:gd name="connsiteX3" fmla="*/ 0 w 12192000"/>
                <a:gd name="connsiteY3" fmla="*/ 2934058 h 3395959"/>
                <a:gd name="connsiteX4" fmla="*/ 107714 w 12192000"/>
                <a:gd name="connsiteY4" fmla="*/ 2883014 h 3395959"/>
                <a:gd name="connsiteX5" fmla="*/ 1163627 w 12192000"/>
                <a:gd name="connsiteY5" fmla="*/ 2493543 h 3395959"/>
                <a:gd name="connsiteX6" fmla="*/ 7640623 w 12192000"/>
                <a:gd name="connsiteY6" fmla="*/ 2893592 h 3395959"/>
                <a:gd name="connsiteX7" fmla="*/ 12085412 w 12192000"/>
                <a:gd name="connsiteY7" fmla="*/ 50970 h 339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95959">
                  <a:moveTo>
                    <a:pt x="12192000" y="0"/>
                  </a:moveTo>
                  <a:lnTo>
                    <a:pt x="12192000" y="3395959"/>
                  </a:lnTo>
                  <a:lnTo>
                    <a:pt x="0" y="3395959"/>
                  </a:lnTo>
                  <a:lnTo>
                    <a:pt x="0" y="2934058"/>
                  </a:lnTo>
                  <a:lnTo>
                    <a:pt x="107714" y="2883014"/>
                  </a:lnTo>
                  <a:cubicBezTo>
                    <a:pt x="491416" y="2707347"/>
                    <a:pt x="861010" y="2569197"/>
                    <a:pt x="1163627" y="2493543"/>
                  </a:cubicBezTo>
                  <a:cubicBezTo>
                    <a:pt x="2713027" y="2106193"/>
                    <a:pt x="5710226" y="3325392"/>
                    <a:pt x="7640623" y="2893592"/>
                  </a:cubicBezTo>
                  <a:cubicBezTo>
                    <a:pt x="9209072" y="2542756"/>
                    <a:pt x="10968257" y="626210"/>
                    <a:pt x="12085412" y="5097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614EE297-6696-41C4-88EE-63B643C1944F}"/>
              </a:ext>
            </a:extLst>
          </p:cNvPr>
          <p:cNvSpPr/>
          <p:nvPr/>
        </p:nvSpPr>
        <p:spPr>
          <a:xfrm>
            <a:off x="0" y="4152900"/>
            <a:ext cx="8343900" cy="2095500"/>
          </a:xfrm>
          <a:prstGeom prst="rect">
            <a:avLst/>
          </a:prstGeom>
          <a:gradFill>
            <a:gsLst>
              <a:gs pos="0">
                <a:srgbClr val="166433"/>
              </a:gs>
              <a:gs pos="100000">
                <a:srgbClr val="78C30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6621FD72-F1EE-44B3-AF74-944764912B65}"/>
              </a:ext>
            </a:extLst>
          </p:cNvPr>
          <p:cNvSpPr>
            <a:spLocks noGrp="1"/>
          </p:cNvSpPr>
          <p:nvPr>
            <p:ph type="title"/>
          </p:nvPr>
        </p:nvSpPr>
        <p:spPr>
          <a:xfrm>
            <a:off x="694099" y="528306"/>
            <a:ext cx="10803802" cy="1542232"/>
          </a:xfrm>
          <a:ln w="28575">
            <a:solidFill>
              <a:srgbClr val="FFC000"/>
            </a:solidFill>
          </a:ln>
        </p:spPr>
        <p:txBody>
          <a:bodyPr>
            <a:normAutofit fontScale="90000"/>
          </a:bodyPr>
          <a:lstStyle/>
          <a:p>
            <a:r>
              <a:rPr lang="en-US">
                <a:solidFill>
                  <a:schemeClr val="bg1"/>
                </a:solidFill>
                <a:latin typeface="Arial"/>
                <a:cs typeface="Arial"/>
              </a:rPr>
              <a:t>SUCCESSFUL TEST OF GAS TO BYTES STRATEGY</a:t>
            </a:r>
            <a:br>
              <a:rPr lang="en-US">
                <a:solidFill>
                  <a:schemeClr val="bg1"/>
                </a:solidFill>
                <a:latin typeface="Arial"/>
                <a:cs typeface="Arial"/>
              </a:rPr>
            </a:br>
            <a:br>
              <a:rPr lang="en-US">
                <a:solidFill>
                  <a:schemeClr val="bg1"/>
                </a:solidFill>
                <a:latin typeface="Arial"/>
                <a:cs typeface="Arial"/>
              </a:rPr>
            </a:br>
            <a:r>
              <a:rPr lang="en-US" sz="1800" b="0">
                <a:solidFill>
                  <a:schemeClr val="bg1"/>
                </a:solidFill>
                <a:latin typeface="Arial"/>
                <a:cs typeface="Arial"/>
              </a:rPr>
              <a:t>Monetizing Stranded Gas Assets without the need for building extensive infrastructure</a:t>
            </a:r>
            <a:endParaRPr lang="en-US" b="0">
              <a:solidFill>
                <a:schemeClr val="bg1"/>
              </a:solidFill>
              <a:latin typeface="Arial"/>
              <a:cs typeface="Arial"/>
            </a:endParaRPr>
          </a:p>
        </p:txBody>
      </p:sp>
      <p:sp>
        <p:nvSpPr>
          <p:cNvPr id="2" name="Slide Number Placeholder 1">
            <a:extLst>
              <a:ext uri="{FF2B5EF4-FFF2-40B4-BE49-F238E27FC236}">
                <a16:creationId xmlns:a16="http://schemas.microsoft.com/office/drawing/2014/main" id="{3EBBB008-07A8-4153-A19A-2C5366049701}"/>
              </a:ext>
            </a:extLst>
          </p:cNvPr>
          <p:cNvSpPr>
            <a:spLocks noGrp="1"/>
          </p:cNvSpPr>
          <p:nvPr>
            <p:ph type="sldNum" sz="quarter" idx="12"/>
          </p:nvPr>
        </p:nvSpPr>
        <p:spPr/>
        <p:txBody>
          <a:bodyPr/>
          <a:lstStyle/>
          <a:p>
            <a:fld id="{1E2C0C5E-7EEF-4B70-8D8B-D461593B5FCF}" type="slidenum">
              <a:rPr lang="en-US" smtClean="0">
                <a:solidFill>
                  <a:schemeClr val="bg1"/>
                </a:solidFill>
              </a:rPr>
              <a:t>12</a:t>
            </a:fld>
            <a:endParaRPr lang="en-US">
              <a:solidFill>
                <a:schemeClr val="bg1"/>
              </a:solidFill>
            </a:endParaRPr>
          </a:p>
        </p:txBody>
      </p:sp>
      <p:sp>
        <p:nvSpPr>
          <p:cNvPr id="26" name="TextBox 25">
            <a:extLst>
              <a:ext uri="{FF2B5EF4-FFF2-40B4-BE49-F238E27FC236}">
                <a16:creationId xmlns:a16="http://schemas.microsoft.com/office/drawing/2014/main" id="{A6298DA5-F1D5-43F0-A9A6-ECFE50AF94BF}"/>
              </a:ext>
            </a:extLst>
          </p:cNvPr>
          <p:cNvSpPr txBox="1"/>
          <p:nvPr/>
        </p:nvSpPr>
        <p:spPr>
          <a:xfrm>
            <a:off x="8874432" y="3973287"/>
            <a:ext cx="2654300" cy="246221"/>
          </a:xfrm>
          <a:prstGeom prst="rect">
            <a:avLst/>
          </a:prstGeom>
          <a:noFill/>
        </p:spPr>
        <p:txBody>
          <a:bodyPr wrap="square" lIns="0" tIns="0" rIns="0" bIns="0" rtlCol="0" anchor="ctr">
            <a:spAutoFit/>
          </a:bodyPr>
          <a:lstStyle/>
          <a:p>
            <a:pPr algn="ctr"/>
            <a:r>
              <a:rPr lang="en-US" sz="1600" b="1">
                <a:solidFill>
                  <a:schemeClr val="bg1"/>
                </a:solidFill>
                <a:latin typeface="+mj-lt"/>
                <a:cs typeface="Calibri" panose="020F0502020204030204" pitchFamily="34" charset="0"/>
              </a:rPr>
              <a:t>Demo plant</a:t>
            </a:r>
          </a:p>
        </p:txBody>
      </p:sp>
      <p:grpSp>
        <p:nvGrpSpPr>
          <p:cNvPr id="53" name="Group 52">
            <a:extLst>
              <a:ext uri="{FF2B5EF4-FFF2-40B4-BE49-F238E27FC236}">
                <a16:creationId xmlns:a16="http://schemas.microsoft.com/office/drawing/2014/main" id="{301602F4-F7BB-4CAB-B7D6-09A3119435CD}"/>
              </a:ext>
            </a:extLst>
          </p:cNvPr>
          <p:cNvGrpSpPr/>
          <p:nvPr/>
        </p:nvGrpSpPr>
        <p:grpSpPr>
          <a:xfrm>
            <a:off x="9779542" y="2952353"/>
            <a:ext cx="782419" cy="782419"/>
            <a:chOff x="9697388" y="2743199"/>
            <a:chExt cx="946727" cy="946727"/>
          </a:xfrm>
        </p:grpSpPr>
        <p:sp>
          <p:nvSpPr>
            <p:cNvPr id="50" name="Oval 49">
              <a:extLst>
                <a:ext uri="{FF2B5EF4-FFF2-40B4-BE49-F238E27FC236}">
                  <a16:creationId xmlns:a16="http://schemas.microsoft.com/office/drawing/2014/main" id="{B6EA505B-7461-4871-A216-759504622FBA}"/>
                </a:ext>
              </a:extLst>
            </p:cNvPr>
            <p:cNvSpPr/>
            <p:nvPr/>
          </p:nvSpPr>
          <p:spPr>
            <a:xfrm>
              <a:off x="9697388" y="2743199"/>
              <a:ext cx="946727" cy="946727"/>
            </a:xfrm>
            <a:prstGeom prst="ellipse">
              <a:avLst/>
            </a:prstGeom>
            <a:gradFill>
              <a:gsLst>
                <a:gs pos="0">
                  <a:srgbClr val="166433"/>
                </a:gs>
                <a:gs pos="100000">
                  <a:srgbClr val="78C30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B812A04C-C248-4C90-A869-C3BD44E0B9F2}"/>
                </a:ext>
              </a:extLst>
            </p:cNvPr>
            <p:cNvGrpSpPr/>
            <p:nvPr/>
          </p:nvGrpSpPr>
          <p:grpSpPr>
            <a:xfrm>
              <a:off x="10020732" y="3036381"/>
              <a:ext cx="300038" cy="360363"/>
              <a:chOff x="7424738" y="6494463"/>
              <a:chExt cx="300038" cy="360363"/>
            </a:xfrm>
            <a:solidFill>
              <a:schemeClr val="bg1"/>
            </a:solidFill>
          </p:grpSpPr>
          <p:sp>
            <p:nvSpPr>
              <p:cNvPr id="29" name="Freeform 403">
                <a:extLst>
                  <a:ext uri="{FF2B5EF4-FFF2-40B4-BE49-F238E27FC236}">
                    <a16:creationId xmlns:a16="http://schemas.microsoft.com/office/drawing/2014/main" id="{CE8D0272-D765-42B1-BBAD-FB6FCD9A14DE}"/>
                  </a:ext>
                </a:extLst>
              </p:cNvPr>
              <p:cNvSpPr>
                <a:spLocks/>
              </p:cNvSpPr>
              <p:nvPr/>
            </p:nvSpPr>
            <p:spPr bwMode="auto">
              <a:xfrm>
                <a:off x="7515225" y="6607175"/>
                <a:ext cx="119063" cy="14288"/>
              </a:xfrm>
              <a:custGeom>
                <a:avLst/>
                <a:gdLst>
                  <a:gd name="T0" fmla="*/ 30 w 32"/>
                  <a:gd name="T1" fmla="*/ 4 h 4"/>
                  <a:gd name="T2" fmla="*/ 2 w 32"/>
                  <a:gd name="T3" fmla="*/ 4 h 4"/>
                  <a:gd name="T4" fmla="*/ 0 w 32"/>
                  <a:gd name="T5" fmla="*/ 2 h 4"/>
                  <a:gd name="T6" fmla="*/ 2 w 32"/>
                  <a:gd name="T7" fmla="*/ 0 h 4"/>
                  <a:gd name="T8" fmla="*/ 30 w 32"/>
                  <a:gd name="T9" fmla="*/ 0 h 4"/>
                  <a:gd name="T10" fmla="*/ 32 w 32"/>
                  <a:gd name="T11" fmla="*/ 2 h 4"/>
                  <a:gd name="T12" fmla="*/ 30 w 3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2" h="4">
                    <a:moveTo>
                      <a:pt x="30" y="4"/>
                    </a:moveTo>
                    <a:cubicBezTo>
                      <a:pt x="2" y="4"/>
                      <a:pt x="2" y="4"/>
                      <a:pt x="2" y="4"/>
                    </a:cubicBezTo>
                    <a:cubicBezTo>
                      <a:pt x="1" y="4"/>
                      <a:pt x="0" y="3"/>
                      <a:pt x="0" y="2"/>
                    </a:cubicBezTo>
                    <a:cubicBezTo>
                      <a:pt x="0" y="1"/>
                      <a:pt x="1" y="0"/>
                      <a:pt x="2" y="0"/>
                    </a:cubicBezTo>
                    <a:cubicBezTo>
                      <a:pt x="30" y="0"/>
                      <a:pt x="30" y="0"/>
                      <a:pt x="30" y="0"/>
                    </a:cubicBezTo>
                    <a:cubicBezTo>
                      <a:pt x="31" y="0"/>
                      <a:pt x="32" y="1"/>
                      <a:pt x="32" y="2"/>
                    </a:cubicBezTo>
                    <a:cubicBezTo>
                      <a:pt x="32" y="3"/>
                      <a:pt x="31" y="4"/>
                      <a:pt x="3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404">
                <a:extLst>
                  <a:ext uri="{FF2B5EF4-FFF2-40B4-BE49-F238E27FC236}">
                    <a16:creationId xmlns:a16="http://schemas.microsoft.com/office/drawing/2014/main" id="{A1EA97A8-C6FB-4BAF-BC4E-AE09B88C2B91}"/>
                  </a:ext>
                </a:extLst>
              </p:cNvPr>
              <p:cNvSpPr>
                <a:spLocks/>
              </p:cNvSpPr>
              <p:nvPr/>
            </p:nvSpPr>
            <p:spPr bwMode="auto">
              <a:xfrm>
                <a:off x="7600950" y="6508750"/>
                <a:ext cx="79375" cy="46038"/>
              </a:xfrm>
              <a:custGeom>
                <a:avLst/>
                <a:gdLst>
                  <a:gd name="T0" fmla="*/ 2 w 21"/>
                  <a:gd name="T1" fmla="*/ 12 h 12"/>
                  <a:gd name="T2" fmla="*/ 1 w 21"/>
                  <a:gd name="T3" fmla="*/ 11 h 12"/>
                  <a:gd name="T4" fmla="*/ 1 w 21"/>
                  <a:gd name="T5" fmla="*/ 8 h 12"/>
                  <a:gd name="T6" fmla="*/ 19 w 21"/>
                  <a:gd name="T7" fmla="*/ 3 h 12"/>
                  <a:gd name="T8" fmla="*/ 20 w 21"/>
                  <a:gd name="T9" fmla="*/ 5 h 12"/>
                  <a:gd name="T10" fmla="*/ 18 w 21"/>
                  <a:gd name="T11" fmla="*/ 6 h 12"/>
                  <a:gd name="T12" fmla="*/ 4 w 21"/>
                  <a:gd name="T13" fmla="*/ 11 h 12"/>
                  <a:gd name="T14" fmla="*/ 2 w 21"/>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2">
                    <a:moveTo>
                      <a:pt x="2" y="12"/>
                    </a:moveTo>
                    <a:cubicBezTo>
                      <a:pt x="2" y="12"/>
                      <a:pt x="2" y="11"/>
                      <a:pt x="1" y="11"/>
                    </a:cubicBezTo>
                    <a:cubicBezTo>
                      <a:pt x="0" y="11"/>
                      <a:pt x="0" y="9"/>
                      <a:pt x="1" y="8"/>
                    </a:cubicBezTo>
                    <a:cubicBezTo>
                      <a:pt x="5" y="3"/>
                      <a:pt x="12" y="0"/>
                      <a:pt x="19" y="3"/>
                    </a:cubicBezTo>
                    <a:cubicBezTo>
                      <a:pt x="20" y="3"/>
                      <a:pt x="21" y="4"/>
                      <a:pt x="20" y="5"/>
                    </a:cubicBezTo>
                    <a:cubicBezTo>
                      <a:pt x="20" y="6"/>
                      <a:pt x="19" y="7"/>
                      <a:pt x="18" y="6"/>
                    </a:cubicBezTo>
                    <a:cubicBezTo>
                      <a:pt x="13" y="5"/>
                      <a:pt x="7" y="6"/>
                      <a:pt x="4" y="11"/>
                    </a:cubicBezTo>
                    <a:cubicBezTo>
                      <a:pt x="4"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405">
                <a:extLst>
                  <a:ext uri="{FF2B5EF4-FFF2-40B4-BE49-F238E27FC236}">
                    <a16:creationId xmlns:a16="http://schemas.microsoft.com/office/drawing/2014/main" id="{DBA3943A-A8C5-412F-80A5-0D7D4FEF7132}"/>
                  </a:ext>
                </a:extLst>
              </p:cNvPr>
              <p:cNvSpPr>
                <a:spLocks/>
              </p:cNvSpPr>
              <p:nvPr/>
            </p:nvSpPr>
            <p:spPr bwMode="auto">
              <a:xfrm>
                <a:off x="7469188" y="6508750"/>
                <a:ext cx="79375" cy="46038"/>
              </a:xfrm>
              <a:custGeom>
                <a:avLst/>
                <a:gdLst>
                  <a:gd name="T0" fmla="*/ 19 w 21"/>
                  <a:gd name="T1" fmla="*/ 12 h 12"/>
                  <a:gd name="T2" fmla="*/ 17 w 21"/>
                  <a:gd name="T3" fmla="*/ 11 h 12"/>
                  <a:gd name="T4" fmla="*/ 3 w 21"/>
                  <a:gd name="T5" fmla="*/ 6 h 12"/>
                  <a:gd name="T6" fmla="*/ 1 w 21"/>
                  <a:gd name="T7" fmla="*/ 5 h 12"/>
                  <a:gd name="T8" fmla="*/ 2 w 21"/>
                  <a:gd name="T9" fmla="*/ 3 h 12"/>
                  <a:gd name="T10" fmla="*/ 20 w 21"/>
                  <a:gd name="T11" fmla="*/ 8 h 12"/>
                  <a:gd name="T12" fmla="*/ 20 w 21"/>
                  <a:gd name="T13" fmla="*/ 11 h 12"/>
                  <a:gd name="T14" fmla="*/ 19 w 21"/>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2">
                    <a:moveTo>
                      <a:pt x="19" y="12"/>
                    </a:moveTo>
                    <a:cubicBezTo>
                      <a:pt x="18" y="12"/>
                      <a:pt x="17" y="11"/>
                      <a:pt x="17" y="11"/>
                    </a:cubicBezTo>
                    <a:cubicBezTo>
                      <a:pt x="14" y="6"/>
                      <a:pt x="8" y="5"/>
                      <a:pt x="3" y="6"/>
                    </a:cubicBezTo>
                    <a:cubicBezTo>
                      <a:pt x="2" y="7"/>
                      <a:pt x="1" y="6"/>
                      <a:pt x="1" y="5"/>
                    </a:cubicBezTo>
                    <a:cubicBezTo>
                      <a:pt x="0" y="4"/>
                      <a:pt x="1" y="3"/>
                      <a:pt x="2" y="3"/>
                    </a:cubicBezTo>
                    <a:cubicBezTo>
                      <a:pt x="9" y="0"/>
                      <a:pt x="16" y="3"/>
                      <a:pt x="20" y="8"/>
                    </a:cubicBezTo>
                    <a:cubicBezTo>
                      <a:pt x="21" y="9"/>
                      <a:pt x="21" y="11"/>
                      <a:pt x="20" y="11"/>
                    </a:cubicBezTo>
                    <a:cubicBezTo>
                      <a:pt x="19" y="11"/>
                      <a:pt x="19" y="12"/>
                      <a:pt x="1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Freeform 407">
                <a:extLst>
                  <a:ext uri="{FF2B5EF4-FFF2-40B4-BE49-F238E27FC236}">
                    <a16:creationId xmlns:a16="http://schemas.microsoft.com/office/drawing/2014/main" id="{8291D5BC-42EF-4C87-BB37-64EB29E255A1}"/>
                  </a:ext>
                </a:extLst>
              </p:cNvPr>
              <p:cNvSpPr>
                <a:spLocks/>
              </p:cNvSpPr>
              <p:nvPr/>
            </p:nvSpPr>
            <p:spPr bwMode="auto">
              <a:xfrm>
                <a:off x="7567613" y="6494463"/>
                <a:ext cx="14288" cy="52388"/>
              </a:xfrm>
              <a:custGeom>
                <a:avLst/>
                <a:gdLst>
                  <a:gd name="T0" fmla="*/ 2 w 4"/>
                  <a:gd name="T1" fmla="*/ 14 h 14"/>
                  <a:gd name="T2" fmla="*/ 0 w 4"/>
                  <a:gd name="T3" fmla="*/ 12 h 14"/>
                  <a:gd name="T4" fmla="*/ 0 w 4"/>
                  <a:gd name="T5" fmla="*/ 2 h 14"/>
                  <a:gd name="T6" fmla="*/ 2 w 4"/>
                  <a:gd name="T7" fmla="*/ 0 h 14"/>
                  <a:gd name="T8" fmla="*/ 4 w 4"/>
                  <a:gd name="T9" fmla="*/ 2 h 14"/>
                  <a:gd name="T10" fmla="*/ 4 w 4"/>
                  <a:gd name="T11" fmla="*/ 12 h 14"/>
                  <a:gd name="T12" fmla="*/ 2 w 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2" y="14"/>
                    </a:moveTo>
                    <a:cubicBezTo>
                      <a:pt x="1" y="14"/>
                      <a:pt x="0" y="13"/>
                      <a:pt x="0" y="12"/>
                    </a:cubicBezTo>
                    <a:cubicBezTo>
                      <a:pt x="0" y="2"/>
                      <a:pt x="0" y="2"/>
                      <a:pt x="0" y="2"/>
                    </a:cubicBezTo>
                    <a:cubicBezTo>
                      <a:pt x="0" y="1"/>
                      <a:pt x="1" y="0"/>
                      <a:pt x="2" y="0"/>
                    </a:cubicBezTo>
                    <a:cubicBezTo>
                      <a:pt x="3" y="0"/>
                      <a:pt x="4" y="1"/>
                      <a:pt x="4" y="2"/>
                    </a:cubicBezTo>
                    <a:cubicBezTo>
                      <a:pt x="4" y="12"/>
                      <a:pt x="4" y="12"/>
                      <a:pt x="4" y="12"/>
                    </a:cubicBezTo>
                    <a:cubicBezTo>
                      <a:pt x="4" y="13"/>
                      <a:pt x="3" y="14"/>
                      <a:pt x="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408">
                <a:extLst>
                  <a:ext uri="{FF2B5EF4-FFF2-40B4-BE49-F238E27FC236}">
                    <a16:creationId xmlns:a16="http://schemas.microsoft.com/office/drawing/2014/main" id="{33BF14C2-8EF7-4592-8D18-82069D555CF2}"/>
                  </a:ext>
                </a:extLst>
              </p:cNvPr>
              <p:cNvSpPr>
                <a:spLocks/>
              </p:cNvSpPr>
              <p:nvPr/>
            </p:nvSpPr>
            <p:spPr bwMode="auto">
              <a:xfrm>
                <a:off x="7537450" y="6637338"/>
                <a:ext cx="74613" cy="30163"/>
              </a:xfrm>
              <a:custGeom>
                <a:avLst/>
                <a:gdLst>
                  <a:gd name="T0" fmla="*/ 47 w 47"/>
                  <a:gd name="T1" fmla="*/ 2 h 19"/>
                  <a:gd name="T2" fmla="*/ 47 w 47"/>
                  <a:gd name="T3" fmla="*/ 0 h 19"/>
                  <a:gd name="T4" fmla="*/ 0 w 47"/>
                  <a:gd name="T5" fmla="*/ 0 h 19"/>
                  <a:gd name="T6" fmla="*/ 0 w 47"/>
                  <a:gd name="T7" fmla="*/ 2 h 19"/>
                  <a:gd name="T8" fmla="*/ 23 w 47"/>
                  <a:gd name="T9" fmla="*/ 19 h 19"/>
                  <a:gd name="T10" fmla="*/ 47 w 47"/>
                  <a:gd name="T11" fmla="*/ 2 h 19"/>
                </a:gdLst>
                <a:ahLst/>
                <a:cxnLst>
                  <a:cxn ang="0">
                    <a:pos x="T0" y="T1"/>
                  </a:cxn>
                  <a:cxn ang="0">
                    <a:pos x="T2" y="T3"/>
                  </a:cxn>
                  <a:cxn ang="0">
                    <a:pos x="T4" y="T5"/>
                  </a:cxn>
                  <a:cxn ang="0">
                    <a:pos x="T6" y="T7"/>
                  </a:cxn>
                  <a:cxn ang="0">
                    <a:pos x="T8" y="T9"/>
                  </a:cxn>
                  <a:cxn ang="0">
                    <a:pos x="T10" y="T11"/>
                  </a:cxn>
                </a:cxnLst>
                <a:rect l="0" t="0" r="r" b="b"/>
                <a:pathLst>
                  <a:path w="47" h="19">
                    <a:moveTo>
                      <a:pt x="47" y="2"/>
                    </a:moveTo>
                    <a:lnTo>
                      <a:pt x="47" y="0"/>
                    </a:lnTo>
                    <a:lnTo>
                      <a:pt x="0" y="0"/>
                    </a:lnTo>
                    <a:lnTo>
                      <a:pt x="0" y="2"/>
                    </a:lnTo>
                    <a:lnTo>
                      <a:pt x="23" y="19"/>
                    </a:lnTo>
                    <a:lnTo>
                      <a:pt x="4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409">
                <a:extLst>
                  <a:ext uri="{FF2B5EF4-FFF2-40B4-BE49-F238E27FC236}">
                    <a16:creationId xmlns:a16="http://schemas.microsoft.com/office/drawing/2014/main" id="{3805FA5E-CBE9-4550-984D-05807A7AFD95}"/>
                  </a:ext>
                </a:extLst>
              </p:cNvPr>
              <p:cNvSpPr>
                <a:spLocks/>
              </p:cNvSpPr>
              <p:nvPr/>
            </p:nvSpPr>
            <p:spPr bwMode="auto">
              <a:xfrm>
                <a:off x="7502525" y="6651625"/>
                <a:ext cx="60325" cy="65088"/>
              </a:xfrm>
              <a:custGeom>
                <a:avLst/>
                <a:gdLst>
                  <a:gd name="T0" fmla="*/ 19 w 38"/>
                  <a:gd name="T1" fmla="*/ 0 h 41"/>
                  <a:gd name="T2" fmla="*/ 0 w 38"/>
                  <a:gd name="T3" fmla="*/ 41 h 41"/>
                  <a:gd name="T4" fmla="*/ 38 w 38"/>
                  <a:gd name="T5" fmla="*/ 15 h 41"/>
                  <a:gd name="T6" fmla="*/ 19 w 38"/>
                  <a:gd name="T7" fmla="*/ 0 h 41"/>
                </a:gdLst>
                <a:ahLst/>
                <a:cxnLst>
                  <a:cxn ang="0">
                    <a:pos x="T0" y="T1"/>
                  </a:cxn>
                  <a:cxn ang="0">
                    <a:pos x="T2" y="T3"/>
                  </a:cxn>
                  <a:cxn ang="0">
                    <a:pos x="T4" y="T5"/>
                  </a:cxn>
                  <a:cxn ang="0">
                    <a:pos x="T6" y="T7"/>
                  </a:cxn>
                </a:cxnLst>
                <a:rect l="0" t="0" r="r" b="b"/>
                <a:pathLst>
                  <a:path w="38" h="41">
                    <a:moveTo>
                      <a:pt x="19" y="0"/>
                    </a:moveTo>
                    <a:lnTo>
                      <a:pt x="0" y="41"/>
                    </a:lnTo>
                    <a:lnTo>
                      <a:pt x="38" y="15"/>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410">
                <a:extLst>
                  <a:ext uri="{FF2B5EF4-FFF2-40B4-BE49-F238E27FC236}">
                    <a16:creationId xmlns:a16="http://schemas.microsoft.com/office/drawing/2014/main" id="{2D09D5B1-F2C1-4823-A5F9-3BD9634144A8}"/>
                  </a:ext>
                </a:extLst>
              </p:cNvPr>
              <p:cNvSpPr>
                <a:spLocks/>
              </p:cNvSpPr>
              <p:nvPr/>
            </p:nvSpPr>
            <p:spPr bwMode="auto">
              <a:xfrm>
                <a:off x="7454900" y="6742113"/>
                <a:ext cx="104775" cy="93663"/>
              </a:xfrm>
              <a:custGeom>
                <a:avLst/>
                <a:gdLst>
                  <a:gd name="T0" fmla="*/ 11 w 28"/>
                  <a:gd name="T1" fmla="*/ 0 h 25"/>
                  <a:gd name="T2" fmla="*/ 11 w 28"/>
                  <a:gd name="T3" fmla="*/ 0 h 25"/>
                  <a:gd name="T4" fmla="*/ 0 w 28"/>
                  <a:gd name="T5" fmla="*/ 25 h 25"/>
                  <a:gd name="T6" fmla="*/ 28 w 28"/>
                  <a:gd name="T7" fmla="*/ 9 h 25"/>
                  <a:gd name="T8" fmla="*/ 11 w 28"/>
                  <a:gd name="T9" fmla="*/ 0 h 25"/>
                </a:gdLst>
                <a:ahLst/>
                <a:cxnLst>
                  <a:cxn ang="0">
                    <a:pos x="T0" y="T1"/>
                  </a:cxn>
                  <a:cxn ang="0">
                    <a:pos x="T2" y="T3"/>
                  </a:cxn>
                  <a:cxn ang="0">
                    <a:pos x="T4" y="T5"/>
                  </a:cxn>
                  <a:cxn ang="0">
                    <a:pos x="T6" y="T7"/>
                  </a:cxn>
                  <a:cxn ang="0">
                    <a:pos x="T8" y="T9"/>
                  </a:cxn>
                </a:cxnLst>
                <a:rect l="0" t="0" r="r" b="b"/>
                <a:pathLst>
                  <a:path w="28" h="25">
                    <a:moveTo>
                      <a:pt x="11" y="0"/>
                    </a:moveTo>
                    <a:cubicBezTo>
                      <a:pt x="11" y="0"/>
                      <a:pt x="11" y="0"/>
                      <a:pt x="11" y="0"/>
                    </a:cubicBezTo>
                    <a:cubicBezTo>
                      <a:pt x="0" y="25"/>
                      <a:pt x="0" y="25"/>
                      <a:pt x="0" y="25"/>
                    </a:cubicBezTo>
                    <a:cubicBezTo>
                      <a:pt x="28" y="9"/>
                      <a:pt x="28" y="9"/>
                      <a:pt x="28" y="9"/>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411">
                <a:extLst>
                  <a:ext uri="{FF2B5EF4-FFF2-40B4-BE49-F238E27FC236}">
                    <a16:creationId xmlns:a16="http://schemas.microsoft.com/office/drawing/2014/main" id="{97F90DDF-52CD-4E7F-BBB8-8959B62FD3F1}"/>
                  </a:ext>
                </a:extLst>
              </p:cNvPr>
              <p:cNvSpPr>
                <a:spLocks/>
              </p:cNvSpPr>
              <p:nvPr/>
            </p:nvSpPr>
            <p:spPr bwMode="auto">
              <a:xfrm>
                <a:off x="7586663" y="6651625"/>
                <a:ext cx="58738" cy="65088"/>
              </a:xfrm>
              <a:custGeom>
                <a:avLst/>
                <a:gdLst>
                  <a:gd name="T0" fmla="*/ 37 w 37"/>
                  <a:gd name="T1" fmla="*/ 41 h 41"/>
                  <a:gd name="T2" fmla="*/ 18 w 37"/>
                  <a:gd name="T3" fmla="*/ 0 h 41"/>
                  <a:gd name="T4" fmla="*/ 0 w 37"/>
                  <a:gd name="T5" fmla="*/ 15 h 41"/>
                  <a:gd name="T6" fmla="*/ 37 w 37"/>
                  <a:gd name="T7" fmla="*/ 41 h 41"/>
                </a:gdLst>
                <a:ahLst/>
                <a:cxnLst>
                  <a:cxn ang="0">
                    <a:pos x="T0" y="T1"/>
                  </a:cxn>
                  <a:cxn ang="0">
                    <a:pos x="T2" y="T3"/>
                  </a:cxn>
                  <a:cxn ang="0">
                    <a:pos x="T4" y="T5"/>
                  </a:cxn>
                  <a:cxn ang="0">
                    <a:pos x="T6" y="T7"/>
                  </a:cxn>
                </a:cxnLst>
                <a:rect l="0" t="0" r="r" b="b"/>
                <a:pathLst>
                  <a:path w="37" h="41">
                    <a:moveTo>
                      <a:pt x="37" y="41"/>
                    </a:moveTo>
                    <a:lnTo>
                      <a:pt x="18" y="0"/>
                    </a:lnTo>
                    <a:lnTo>
                      <a:pt x="0" y="15"/>
                    </a:lnTo>
                    <a:lnTo>
                      <a:pt x="37"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412">
                <a:extLst>
                  <a:ext uri="{FF2B5EF4-FFF2-40B4-BE49-F238E27FC236}">
                    <a16:creationId xmlns:a16="http://schemas.microsoft.com/office/drawing/2014/main" id="{86473868-C9B7-4C00-976F-9312CDE8D8E9}"/>
                  </a:ext>
                </a:extLst>
              </p:cNvPr>
              <p:cNvSpPr>
                <a:spLocks/>
              </p:cNvSpPr>
              <p:nvPr/>
            </p:nvSpPr>
            <p:spPr bwMode="auto">
              <a:xfrm>
                <a:off x="7556500" y="6562725"/>
                <a:ext cx="36513" cy="28575"/>
              </a:xfrm>
              <a:custGeom>
                <a:avLst/>
                <a:gdLst>
                  <a:gd name="T0" fmla="*/ 7 w 10"/>
                  <a:gd name="T1" fmla="*/ 1 h 8"/>
                  <a:gd name="T2" fmla="*/ 3 w 10"/>
                  <a:gd name="T3" fmla="*/ 1 h 8"/>
                  <a:gd name="T4" fmla="*/ 0 w 10"/>
                  <a:gd name="T5" fmla="*/ 8 h 8"/>
                  <a:gd name="T6" fmla="*/ 10 w 10"/>
                  <a:gd name="T7" fmla="*/ 8 h 8"/>
                  <a:gd name="T8" fmla="*/ 7 w 10"/>
                  <a:gd name="T9" fmla="*/ 1 h 8"/>
                </a:gdLst>
                <a:ahLst/>
                <a:cxnLst>
                  <a:cxn ang="0">
                    <a:pos x="T0" y="T1"/>
                  </a:cxn>
                  <a:cxn ang="0">
                    <a:pos x="T2" y="T3"/>
                  </a:cxn>
                  <a:cxn ang="0">
                    <a:pos x="T4" y="T5"/>
                  </a:cxn>
                  <a:cxn ang="0">
                    <a:pos x="T6" y="T7"/>
                  </a:cxn>
                  <a:cxn ang="0">
                    <a:pos x="T8" y="T9"/>
                  </a:cxn>
                </a:cxnLst>
                <a:rect l="0" t="0" r="r" b="b"/>
                <a:pathLst>
                  <a:path w="10" h="8">
                    <a:moveTo>
                      <a:pt x="7" y="1"/>
                    </a:moveTo>
                    <a:cubicBezTo>
                      <a:pt x="6" y="0"/>
                      <a:pt x="4" y="0"/>
                      <a:pt x="3" y="1"/>
                    </a:cubicBezTo>
                    <a:cubicBezTo>
                      <a:pt x="0" y="8"/>
                      <a:pt x="0" y="8"/>
                      <a:pt x="0" y="8"/>
                    </a:cubicBezTo>
                    <a:cubicBezTo>
                      <a:pt x="10" y="8"/>
                      <a:pt x="10" y="8"/>
                      <a:pt x="10" y="8"/>
                    </a:cubicBezTo>
                    <a:lnTo>
                      <a:pt x="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413">
                <a:extLst>
                  <a:ext uri="{FF2B5EF4-FFF2-40B4-BE49-F238E27FC236}">
                    <a16:creationId xmlns:a16="http://schemas.microsoft.com/office/drawing/2014/main" id="{6A3B56ED-2216-4CC7-8D1C-4379CB82A04C}"/>
                  </a:ext>
                </a:extLst>
              </p:cNvPr>
              <p:cNvSpPr>
                <a:spLocks/>
              </p:cNvSpPr>
              <p:nvPr/>
            </p:nvSpPr>
            <p:spPr bwMode="auto">
              <a:xfrm>
                <a:off x="7510463" y="6686550"/>
                <a:ext cx="128588" cy="82550"/>
              </a:xfrm>
              <a:custGeom>
                <a:avLst/>
                <a:gdLst>
                  <a:gd name="T0" fmla="*/ 0 w 81"/>
                  <a:gd name="T1" fmla="*/ 28 h 52"/>
                  <a:gd name="T2" fmla="*/ 40 w 81"/>
                  <a:gd name="T3" fmla="*/ 52 h 52"/>
                  <a:gd name="T4" fmla="*/ 81 w 81"/>
                  <a:gd name="T5" fmla="*/ 28 h 52"/>
                  <a:gd name="T6" fmla="*/ 40 w 81"/>
                  <a:gd name="T7" fmla="*/ 0 h 52"/>
                  <a:gd name="T8" fmla="*/ 0 w 81"/>
                  <a:gd name="T9" fmla="*/ 28 h 52"/>
                </a:gdLst>
                <a:ahLst/>
                <a:cxnLst>
                  <a:cxn ang="0">
                    <a:pos x="T0" y="T1"/>
                  </a:cxn>
                  <a:cxn ang="0">
                    <a:pos x="T2" y="T3"/>
                  </a:cxn>
                  <a:cxn ang="0">
                    <a:pos x="T4" y="T5"/>
                  </a:cxn>
                  <a:cxn ang="0">
                    <a:pos x="T6" y="T7"/>
                  </a:cxn>
                  <a:cxn ang="0">
                    <a:pos x="T8" y="T9"/>
                  </a:cxn>
                </a:cxnLst>
                <a:rect l="0" t="0" r="r" b="b"/>
                <a:pathLst>
                  <a:path w="81" h="52">
                    <a:moveTo>
                      <a:pt x="0" y="28"/>
                    </a:moveTo>
                    <a:lnTo>
                      <a:pt x="40" y="52"/>
                    </a:lnTo>
                    <a:lnTo>
                      <a:pt x="81" y="28"/>
                    </a:lnTo>
                    <a:lnTo>
                      <a:pt x="40" y="0"/>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414">
                <a:extLst>
                  <a:ext uri="{FF2B5EF4-FFF2-40B4-BE49-F238E27FC236}">
                    <a16:creationId xmlns:a16="http://schemas.microsoft.com/office/drawing/2014/main" id="{B9E4BBAE-6D8C-4613-AFAE-036C5F2D22F3}"/>
                  </a:ext>
                </a:extLst>
              </p:cNvPr>
              <p:cNvSpPr>
                <a:spLocks/>
              </p:cNvSpPr>
              <p:nvPr/>
            </p:nvSpPr>
            <p:spPr bwMode="auto">
              <a:xfrm>
                <a:off x="7589838" y="6742113"/>
                <a:ext cx="104775" cy="93663"/>
              </a:xfrm>
              <a:custGeom>
                <a:avLst/>
                <a:gdLst>
                  <a:gd name="T0" fmla="*/ 28 w 28"/>
                  <a:gd name="T1" fmla="*/ 25 h 25"/>
                  <a:gd name="T2" fmla="*/ 17 w 28"/>
                  <a:gd name="T3" fmla="*/ 0 h 25"/>
                  <a:gd name="T4" fmla="*/ 17 w 28"/>
                  <a:gd name="T5" fmla="*/ 0 h 25"/>
                  <a:gd name="T6" fmla="*/ 17 w 28"/>
                  <a:gd name="T7" fmla="*/ 0 h 25"/>
                  <a:gd name="T8" fmla="*/ 0 w 28"/>
                  <a:gd name="T9" fmla="*/ 9 h 25"/>
                  <a:gd name="T10" fmla="*/ 28 w 28"/>
                  <a:gd name="T11" fmla="*/ 25 h 25"/>
                </a:gdLst>
                <a:ahLst/>
                <a:cxnLst>
                  <a:cxn ang="0">
                    <a:pos x="T0" y="T1"/>
                  </a:cxn>
                  <a:cxn ang="0">
                    <a:pos x="T2" y="T3"/>
                  </a:cxn>
                  <a:cxn ang="0">
                    <a:pos x="T4" y="T5"/>
                  </a:cxn>
                  <a:cxn ang="0">
                    <a:pos x="T6" y="T7"/>
                  </a:cxn>
                  <a:cxn ang="0">
                    <a:pos x="T8" y="T9"/>
                  </a:cxn>
                  <a:cxn ang="0">
                    <a:pos x="T10" y="T11"/>
                  </a:cxn>
                </a:cxnLst>
                <a:rect l="0" t="0" r="r" b="b"/>
                <a:pathLst>
                  <a:path w="28" h="25">
                    <a:moveTo>
                      <a:pt x="28" y="25"/>
                    </a:moveTo>
                    <a:cubicBezTo>
                      <a:pt x="17" y="0"/>
                      <a:pt x="17" y="0"/>
                      <a:pt x="17" y="0"/>
                    </a:cubicBezTo>
                    <a:cubicBezTo>
                      <a:pt x="17" y="0"/>
                      <a:pt x="17" y="0"/>
                      <a:pt x="17" y="0"/>
                    </a:cubicBezTo>
                    <a:cubicBezTo>
                      <a:pt x="17" y="0"/>
                      <a:pt x="17" y="0"/>
                      <a:pt x="17" y="0"/>
                    </a:cubicBezTo>
                    <a:cubicBezTo>
                      <a:pt x="0" y="9"/>
                      <a:pt x="0" y="9"/>
                      <a:pt x="0" y="9"/>
                    </a:cubicBezTo>
                    <a:lnTo>
                      <a:pt x="28"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415">
                <a:extLst>
                  <a:ext uri="{FF2B5EF4-FFF2-40B4-BE49-F238E27FC236}">
                    <a16:creationId xmlns:a16="http://schemas.microsoft.com/office/drawing/2014/main" id="{CBCB1715-73A8-4448-8A5B-91D003B2C2F5}"/>
                  </a:ext>
                </a:extLst>
              </p:cNvPr>
              <p:cNvSpPr>
                <a:spLocks/>
              </p:cNvSpPr>
              <p:nvPr/>
            </p:nvSpPr>
            <p:spPr bwMode="auto">
              <a:xfrm>
                <a:off x="7424738" y="6786563"/>
                <a:ext cx="300038" cy="68263"/>
              </a:xfrm>
              <a:custGeom>
                <a:avLst/>
                <a:gdLst>
                  <a:gd name="T0" fmla="*/ 78 w 80"/>
                  <a:gd name="T1" fmla="*/ 14 h 18"/>
                  <a:gd name="T2" fmla="*/ 66 w 80"/>
                  <a:gd name="T3" fmla="*/ 14 h 18"/>
                  <a:gd name="T4" fmla="*/ 40 w 80"/>
                  <a:gd name="T5" fmla="*/ 0 h 18"/>
                  <a:gd name="T6" fmla="*/ 14 w 80"/>
                  <a:gd name="T7" fmla="*/ 14 h 18"/>
                  <a:gd name="T8" fmla="*/ 2 w 80"/>
                  <a:gd name="T9" fmla="*/ 14 h 18"/>
                  <a:gd name="T10" fmla="*/ 0 w 80"/>
                  <a:gd name="T11" fmla="*/ 16 h 18"/>
                  <a:gd name="T12" fmla="*/ 2 w 80"/>
                  <a:gd name="T13" fmla="*/ 18 h 18"/>
                  <a:gd name="T14" fmla="*/ 78 w 80"/>
                  <a:gd name="T15" fmla="*/ 18 h 18"/>
                  <a:gd name="T16" fmla="*/ 80 w 80"/>
                  <a:gd name="T17" fmla="*/ 16 h 18"/>
                  <a:gd name="T18" fmla="*/ 78 w 80"/>
                  <a:gd name="T1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8">
                    <a:moveTo>
                      <a:pt x="78" y="14"/>
                    </a:moveTo>
                    <a:cubicBezTo>
                      <a:pt x="66" y="14"/>
                      <a:pt x="66" y="14"/>
                      <a:pt x="66" y="14"/>
                    </a:cubicBezTo>
                    <a:cubicBezTo>
                      <a:pt x="40" y="0"/>
                      <a:pt x="40" y="0"/>
                      <a:pt x="40" y="0"/>
                    </a:cubicBezTo>
                    <a:cubicBezTo>
                      <a:pt x="14" y="14"/>
                      <a:pt x="14" y="14"/>
                      <a:pt x="14" y="14"/>
                    </a:cubicBezTo>
                    <a:cubicBezTo>
                      <a:pt x="2" y="14"/>
                      <a:pt x="2" y="14"/>
                      <a:pt x="2" y="14"/>
                    </a:cubicBezTo>
                    <a:cubicBezTo>
                      <a:pt x="1" y="14"/>
                      <a:pt x="0" y="15"/>
                      <a:pt x="0" y="16"/>
                    </a:cubicBezTo>
                    <a:cubicBezTo>
                      <a:pt x="0" y="17"/>
                      <a:pt x="1" y="18"/>
                      <a:pt x="2" y="18"/>
                    </a:cubicBezTo>
                    <a:cubicBezTo>
                      <a:pt x="78" y="18"/>
                      <a:pt x="78" y="18"/>
                      <a:pt x="78" y="18"/>
                    </a:cubicBezTo>
                    <a:cubicBezTo>
                      <a:pt x="79" y="18"/>
                      <a:pt x="80" y="17"/>
                      <a:pt x="80" y="16"/>
                    </a:cubicBezTo>
                    <a:cubicBezTo>
                      <a:pt x="80" y="15"/>
                      <a:pt x="79" y="14"/>
                      <a:pt x="7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52" name="Group 51">
            <a:extLst>
              <a:ext uri="{FF2B5EF4-FFF2-40B4-BE49-F238E27FC236}">
                <a16:creationId xmlns:a16="http://schemas.microsoft.com/office/drawing/2014/main" id="{D67BA98C-A876-4A74-B33A-EFED78AAA8E2}"/>
              </a:ext>
            </a:extLst>
          </p:cNvPr>
          <p:cNvGrpSpPr/>
          <p:nvPr/>
        </p:nvGrpSpPr>
        <p:grpSpPr>
          <a:xfrm>
            <a:off x="9779542" y="4673467"/>
            <a:ext cx="782419" cy="782419"/>
            <a:chOff x="9697388" y="4464313"/>
            <a:chExt cx="946727" cy="946727"/>
          </a:xfrm>
        </p:grpSpPr>
        <p:sp>
          <p:nvSpPr>
            <p:cNvPr id="51" name="Oval 50">
              <a:extLst>
                <a:ext uri="{FF2B5EF4-FFF2-40B4-BE49-F238E27FC236}">
                  <a16:creationId xmlns:a16="http://schemas.microsoft.com/office/drawing/2014/main" id="{19514CE4-A476-4456-B439-B2823707BEE1}"/>
                </a:ext>
              </a:extLst>
            </p:cNvPr>
            <p:cNvSpPr/>
            <p:nvPr/>
          </p:nvSpPr>
          <p:spPr>
            <a:xfrm>
              <a:off x="9697388" y="4464313"/>
              <a:ext cx="946727" cy="946727"/>
            </a:xfrm>
            <a:prstGeom prst="ellipse">
              <a:avLst/>
            </a:prstGeom>
            <a:gradFill>
              <a:gsLst>
                <a:gs pos="0">
                  <a:srgbClr val="166433"/>
                </a:gs>
                <a:gs pos="100000">
                  <a:srgbClr val="78C30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519B3131-B676-43B6-8CBC-2653A748BFF8}"/>
                </a:ext>
              </a:extLst>
            </p:cNvPr>
            <p:cNvGrpSpPr/>
            <p:nvPr/>
          </p:nvGrpSpPr>
          <p:grpSpPr>
            <a:xfrm>
              <a:off x="10020732" y="4757495"/>
              <a:ext cx="300038" cy="360363"/>
              <a:chOff x="5989638" y="6494463"/>
              <a:chExt cx="300038" cy="360363"/>
            </a:xfrm>
            <a:solidFill>
              <a:schemeClr val="bg1"/>
            </a:solidFill>
          </p:grpSpPr>
          <p:sp>
            <p:nvSpPr>
              <p:cNvPr id="42" name="Freeform 387">
                <a:extLst>
                  <a:ext uri="{FF2B5EF4-FFF2-40B4-BE49-F238E27FC236}">
                    <a16:creationId xmlns:a16="http://schemas.microsoft.com/office/drawing/2014/main" id="{19236378-70A7-407C-BF1D-507443536A1B}"/>
                  </a:ext>
                </a:extLst>
              </p:cNvPr>
              <p:cNvSpPr>
                <a:spLocks/>
              </p:cNvSpPr>
              <p:nvPr/>
            </p:nvSpPr>
            <p:spPr bwMode="auto">
              <a:xfrm>
                <a:off x="5989638" y="6532563"/>
                <a:ext cx="300038" cy="88900"/>
              </a:xfrm>
              <a:custGeom>
                <a:avLst/>
                <a:gdLst>
                  <a:gd name="T0" fmla="*/ 2 w 80"/>
                  <a:gd name="T1" fmla="*/ 4 h 24"/>
                  <a:gd name="T2" fmla="*/ 8 w 80"/>
                  <a:gd name="T3" fmla="*/ 4 h 24"/>
                  <a:gd name="T4" fmla="*/ 8 w 80"/>
                  <a:gd name="T5" fmla="*/ 24 h 24"/>
                  <a:gd name="T6" fmla="*/ 72 w 80"/>
                  <a:gd name="T7" fmla="*/ 24 h 24"/>
                  <a:gd name="T8" fmla="*/ 72 w 80"/>
                  <a:gd name="T9" fmla="*/ 4 h 24"/>
                  <a:gd name="T10" fmla="*/ 78 w 80"/>
                  <a:gd name="T11" fmla="*/ 4 h 24"/>
                  <a:gd name="T12" fmla="*/ 80 w 80"/>
                  <a:gd name="T13" fmla="*/ 2 h 24"/>
                  <a:gd name="T14" fmla="*/ 78 w 80"/>
                  <a:gd name="T15" fmla="*/ 0 h 24"/>
                  <a:gd name="T16" fmla="*/ 2 w 80"/>
                  <a:gd name="T17" fmla="*/ 0 h 24"/>
                  <a:gd name="T18" fmla="*/ 0 w 80"/>
                  <a:gd name="T19" fmla="*/ 2 h 24"/>
                  <a:gd name="T20" fmla="*/ 2 w 8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24">
                    <a:moveTo>
                      <a:pt x="2" y="4"/>
                    </a:moveTo>
                    <a:cubicBezTo>
                      <a:pt x="8" y="4"/>
                      <a:pt x="8" y="4"/>
                      <a:pt x="8" y="4"/>
                    </a:cubicBezTo>
                    <a:cubicBezTo>
                      <a:pt x="8" y="24"/>
                      <a:pt x="8" y="24"/>
                      <a:pt x="8" y="24"/>
                    </a:cubicBezTo>
                    <a:cubicBezTo>
                      <a:pt x="72" y="24"/>
                      <a:pt x="72" y="24"/>
                      <a:pt x="72" y="24"/>
                    </a:cubicBezTo>
                    <a:cubicBezTo>
                      <a:pt x="72" y="4"/>
                      <a:pt x="72" y="4"/>
                      <a:pt x="72" y="4"/>
                    </a:cubicBezTo>
                    <a:cubicBezTo>
                      <a:pt x="78" y="4"/>
                      <a:pt x="78" y="4"/>
                      <a:pt x="78" y="4"/>
                    </a:cubicBezTo>
                    <a:cubicBezTo>
                      <a:pt x="79" y="4"/>
                      <a:pt x="80" y="3"/>
                      <a:pt x="80" y="2"/>
                    </a:cubicBezTo>
                    <a:cubicBezTo>
                      <a:pt x="80" y="1"/>
                      <a:pt x="79" y="0"/>
                      <a:pt x="78"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388">
                <a:extLst>
                  <a:ext uri="{FF2B5EF4-FFF2-40B4-BE49-F238E27FC236}">
                    <a16:creationId xmlns:a16="http://schemas.microsoft.com/office/drawing/2014/main" id="{02290D25-F651-4D5A-ACAB-68A2E07A75E7}"/>
                  </a:ext>
                </a:extLst>
              </p:cNvPr>
              <p:cNvSpPr>
                <a:spLocks/>
              </p:cNvSpPr>
              <p:nvPr/>
            </p:nvSpPr>
            <p:spPr bwMode="auto">
              <a:xfrm>
                <a:off x="6169025" y="6494463"/>
                <a:ext cx="76200" cy="22225"/>
              </a:xfrm>
              <a:custGeom>
                <a:avLst/>
                <a:gdLst>
                  <a:gd name="T0" fmla="*/ 20 w 20"/>
                  <a:gd name="T1" fmla="*/ 6 h 6"/>
                  <a:gd name="T2" fmla="*/ 20 w 20"/>
                  <a:gd name="T3" fmla="*/ 2 h 6"/>
                  <a:gd name="T4" fmla="*/ 18 w 20"/>
                  <a:gd name="T5" fmla="*/ 0 h 6"/>
                  <a:gd name="T6" fmla="*/ 2 w 20"/>
                  <a:gd name="T7" fmla="*/ 0 h 6"/>
                  <a:gd name="T8" fmla="*/ 0 w 20"/>
                  <a:gd name="T9" fmla="*/ 2 h 6"/>
                  <a:gd name="T10" fmla="*/ 0 w 20"/>
                  <a:gd name="T11" fmla="*/ 6 h 6"/>
                  <a:gd name="T12" fmla="*/ 20 w 2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0" h="6">
                    <a:moveTo>
                      <a:pt x="20" y="6"/>
                    </a:moveTo>
                    <a:cubicBezTo>
                      <a:pt x="20" y="2"/>
                      <a:pt x="20" y="2"/>
                      <a:pt x="20" y="2"/>
                    </a:cubicBezTo>
                    <a:cubicBezTo>
                      <a:pt x="20" y="1"/>
                      <a:pt x="19" y="0"/>
                      <a:pt x="18" y="0"/>
                    </a:cubicBezTo>
                    <a:cubicBezTo>
                      <a:pt x="2" y="0"/>
                      <a:pt x="2" y="0"/>
                      <a:pt x="2" y="0"/>
                    </a:cubicBezTo>
                    <a:cubicBezTo>
                      <a:pt x="1" y="0"/>
                      <a:pt x="0" y="1"/>
                      <a:pt x="0" y="2"/>
                    </a:cubicBezTo>
                    <a:cubicBezTo>
                      <a:pt x="0" y="6"/>
                      <a:pt x="0" y="6"/>
                      <a:pt x="0" y="6"/>
                    </a:cubicBezTo>
                    <a:lnTo>
                      <a:pt x="2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389">
                <a:extLst>
                  <a:ext uri="{FF2B5EF4-FFF2-40B4-BE49-F238E27FC236}">
                    <a16:creationId xmlns:a16="http://schemas.microsoft.com/office/drawing/2014/main" id="{1F266E02-E218-4229-90B5-196A5C9AAF07}"/>
                  </a:ext>
                </a:extLst>
              </p:cNvPr>
              <p:cNvSpPr>
                <a:spLocks/>
              </p:cNvSpPr>
              <p:nvPr/>
            </p:nvSpPr>
            <p:spPr bwMode="auto">
              <a:xfrm>
                <a:off x="5989638" y="6637338"/>
                <a:ext cx="300038" cy="90488"/>
              </a:xfrm>
              <a:custGeom>
                <a:avLst/>
                <a:gdLst>
                  <a:gd name="T0" fmla="*/ 2 w 80"/>
                  <a:gd name="T1" fmla="*/ 4 h 24"/>
                  <a:gd name="T2" fmla="*/ 8 w 80"/>
                  <a:gd name="T3" fmla="*/ 4 h 24"/>
                  <a:gd name="T4" fmla="*/ 8 w 80"/>
                  <a:gd name="T5" fmla="*/ 24 h 24"/>
                  <a:gd name="T6" fmla="*/ 72 w 80"/>
                  <a:gd name="T7" fmla="*/ 24 h 24"/>
                  <a:gd name="T8" fmla="*/ 72 w 80"/>
                  <a:gd name="T9" fmla="*/ 4 h 24"/>
                  <a:gd name="T10" fmla="*/ 78 w 80"/>
                  <a:gd name="T11" fmla="*/ 4 h 24"/>
                  <a:gd name="T12" fmla="*/ 80 w 80"/>
                  <a:gd name="T13" fmla="*/ 2 h 24"/>
                  <a:gd name="T14" fmla="*/ 78 w 80"/>
                  <a:gd name="T15" fmla="*/ 0 h 24"/>
                  <a:gd name="T16" fmla="*/ 2 w 80"/>
                  <a:gd name="T17" fmla="*/ 0 h 24"/>
                  <a:gd name="T18" fmla="*/ 0 w 80"/>
                  <a:gd name="T19" fmla="*/ 2 h 24"/>
                  <a:gd name="T20" fmla="*/ 2 w 8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24">
                    <a:moveTo>
                      <a:pt x="2" y="4"/>
                    </a:moveTo>
                    <a:cubicBezTo>
                      <a:pt x="8" y="4"/>
                      <a:pt x="8" y="4"/>
                      <a:pt x="8" y="4"/>
                    </a:cubicBezTo>
                    <a:cubicBezTo>
                      <a:pt x="8" y="24"/>
                      <a:pt x="8" y="24"/>
                      <a:pt x="8" y="24"/>
                    </a:cubicBezTo>
                    <a:cubicBezTo>
                      <a:pt x="72" y="24"/>
                      <a:pt x="72" y="24"/>
                      <a:pt x="72" y="24"/>
                    </a:cubicBezTo>
                    <a:cubicBezTo>
                      <a:pt x="72" y="4"/>
                      <a:pt x="72" y="4"/>
                      <a:pt x="72" y="4"/>
                    </a:cubicBezTo>
                    <a:cubicBezTo>
                      <a:pt x="78" y="4"/>
                      <a:pt x="78" y="4"/>
                      <a:pt x="78" y="4"/>
                    </a:cubicBezTo>
                    <a:cubicBezTo>
                      <a:pt x="79" y="4"/>
                      <a:pt x="80" y="3"/>
                      <a:pt x="80" y="2"/>
                    </a:cubicBezTo>
                    <a:cubicBezTo>
                      <a:pt x="80" y="1"/>
                      <a:pt x="79" y="0"/>
                      <a:pt x="78"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390">
                <a:extLst>
                  <a:ext uri="{FF2B5EF4-FFF2-40B4-BE49-F238E27FC236}">
                    <a16:creationId xmlns:a16="http://schemas.microsoft.com/office/drawing/2014/main" id="{619931B9-6DD8-4001-81C7-160A3714AF66}"/>
                  </a:ext>
                </a:extLst>
              </p:cNvPr>
              <p:cNvSpPr>
                <a:spLocks/>
              </p:cNvSpPr>
              <p:nvPr/>
            </p:nvSpPr>
            <p:spPr bwMode="auto">
              <a:xfrm>
                <a:off x="5989638" y="6840538"/>
                <a:ext cx="300038" cy="14288"/>
              </a:xfrm>
              <a:custGeom>
                <a:avLst/>
                <a:gdLst>
                  <a:gd name="T0" fmla="*/ 78 w 80"/>
                  <a:gd name="T1" fmla="*/ 0 h 4"/>
                  <a:gd name="T2" fmla="*/ 2 w 80"/>
                  <a:gd name="T3" fmla="*/ 0 h 4"/>
                  <a:gd name="T4" fmla="*/ 0 w 80"/>
                  <a:gd name="T5" fmla="*/ 2 h 4"/>
                  <a:gd name="T6" fmla="*/ 2 w 80"/>
                  <a:gd name="T7" fmla="*/ 4 h 4"/>
                  <a:gd name="T8" fmla="*/ 78 w 80"/>
                  <a:gd name="T9" fmla="*/ 4 h 4"/>
                  <a:gd name="T10" fmla="*/ 80 w 80"/>
                  <a:gd name="T11" fmla="*/ 2 h 4"/>
                  <a:gd name="T12" fmla="*/ 78 w 8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0" h="4">
                    <a:moveTo>
                      <a:pt x="78" y="0"/>
                    </a:moveTo>
                    <a:cubicBezTo>
                      <a:pt x="2" y="0"/>
                      <a:pt x="2" y="0"/>
                      <a:pt x="2" y="0"/>
                    </a:cubicBezTo>
                    <a:cubicBezTo>
                      <a:pt x="1" y="0"/>
                      <a:pt x="0" y="1"/>
                      <a:pt x="0" y="2"/>
                    </a:cubicBezTo>
                    <a:cubicBezTo>
                      <a:pt x="0" y="3"/>
                      <a:pt x="1" y="4"/>
                      <a:pt x="2" y="4"/>
                    </a:cubicBezTo>
                    <a:cubicBezTo>
                      <a:pt x="78" y="4"/>
                      <a:pt x="78" y="4"/>
                      <a:pt x="78" y="4"/>
                    </a:cubicBezTo>
                    <a:cubicBezTo>
                      <a:pt x="79" y="4"/>
                      <a:pt x="80" y="3"/>
                      <a:pt x="80" y="2"/>
                    </a:cubicBezTo>
                    <a:cubicBezTo>
                      <a:pt x="80" y="1"/>
                      <a:pt x="79" y="0"/>
                      <a:pt x="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391">
                <a:extLst>
                  <a:ext uri="{FF2B5EF4-FFF2-40B4-BE49-F238E27FC236}">
                    <a16:creationId xmlns:a16="http://schemas.microsoft.com/office/drawing/2014/main" id="{CE6C6128-2128-4544-B60C-B55AAF610D88}"/>
                  </a:ext>
                </a:extLst>
              </p:cNvPr>
              <p:cNvSpPr>
                <a:spLocks/>
              </p:cNvSpPr>
              <p:nvPr/>
            </p:nvSpPr>
            <p:spPr bwMode="auto">
              <a:xfrm>
                <a:off x="5989638" y="6742113"/>
                <a:ext cx="300038" cy="82550"/>
              </a:xfrm>
              <a:custGeom>
                <a:avLst/>
                <a:gdLst>
                  <a:gd name="T0" fmla="*/ 2 w 80"/>
                  <a:gd name="T1" fmla="*/ 4 h 22"/>
                  <a:gd name="T2" fmla="*/ 8 w 80"/>
                  <a:gd name="T3" fmla="*/ 4 h 22"/>
                  <a:gd name="T4" fmla="*/ 8 w 80"/>
                  <a:gd name="T5" fmla="*/ 22 h 22"/>
                  <a:gd name="T6" fmla="*/ 72 w 80"/>
                  <a:gd name="T7" fmla="*/ 22 h 22"/>
                  <a:gd name="T8" fmla="*/ 72 w 80"/>
                  <a:gd name="T9" fmla="*/ 4 h 22"/>
                  <a:gd name="T10" fmla="*/ 78 w 80"/>
                  <a:gd name="T11" fmla="*/ 4 h 22"/>
                  <a:gd name="T12" fmla="*/ 80 w 80"/>
                  <a:gd name="T13" fmla="*/ 2 h 22"/>
                  <a:gd name="T14" fmla="*/ 78 w 80"/>
                  <a:gd name="T15" fmla="*/ 0 h 22"/>
                  <a:gd name="T16" fmla="*/ 2 w 80"/>
                  <a:gd name="T17" fmla="*/ 0 h 22"/>
                  <a:gd name="T18" fmla="*/ 0 w 80"/>
                  <a:gd name="T19" fmla="*/ 2 h 22"/>
                  <a:gd name="T20" fmla="*/ 2 w 80"/>
                  <a:gd name="T21"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22">
                    <a:moveTo>
                      <a:pt x="2" y="4"/>
                    </a:moveTo>
                    <a:cubicBezTo>
                      <a:pt x="8" y="4"/>
                      <a:pt x="8" y="4"/>
                      <a:pt x="8" y="4"/>
                    </a:cubicBezTo>
                    <a:cubicBezTo>
                      <a:pt x="8" y="22"/>
                      <a:pt x="8" y="22"/>
                      <a:pt x="8" y="22"/>
                    </a:cubicBezTo>
                    <a:cubicBezTo>
                      <a:pt x="72" y="22"/>
                      <a:pt x="72" y="22"/>
                      <a:pt x="72" y="22"/>
                    </a:cubicBezTo>
                    <a:cubicBezTo>
                      <a:pt x="72" y="4"/>
                      <a:pt x="72" y="4"/>
                      <a:pt x="72" y="4"/>
                    </a:cubicBezTo>
                    <a:cubicBezTo>
                      <a:pt x="78" y="4"/>
                      <a:pt x="78" y="4"/>
                      <a:pt x="78" y="4"/>
                    </a:cubicBezTo>
                    <a:cubicBezTo>
                      <a:pt x="79" y="4"/>
                      <a:pt x="80" y="3"/>
                      <a:pt x="80" y="2"/>
                    </a:cubicBezTo>
                    <a:cubicBezTo>
                      <a:pt x="80" y="1"/>
                      <a:pt x="79" y="0"/>
                      <a:pt x="78"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47" name="TextBox 46">
            <a:extLst>
              <a:ext uri="{FF2B5EF4-FFF2-40B4-BE49-F238E27FC236}">
                <a16:creationId xmlns:a16="http://schemas.microsoft.com/office/drawing/2014/main" id="{CD1DAA67-0EE7-4EAB-A208-193EEF6A21E5}"/>
              </a:ext>
            </a:extLst>
          </p:cNvPr>
          <p:cNvSpPr txBox="1"/>
          <p:nvPr/>
        </p:nvSpPr>
        <p:spPr>
          <a:xfrm>
            <a:off x="8843601" y="5802124"/>
            <a:ext cx="2654300" cy="246221"/>
          </a:xfrm>
          <a:prstGeom prst="rect">
            <a:avLst/>
          </a:prstGeom>
          <a:noFill/>
        </p:spPr>
        <p:txBody>
          <a:bodyPr wrap="square" lIns="0" tIns="0" rIns="0" bIns="0" rtlCol="0" anchor="ctr">
            <a:spAutoFit/>
          </a:bodyPr>
          <a:lstStyle/>
          <a:p>
            <a:pPr algn="ctr"/>
            <a:r>
              <a:rPr lang="en-US" sz="1600" b="1">
                <a:solidFill>
                  <a:schemeClr val="bg1"/>
                </a:solidFill>
                <a:latin typeface="+mj-lt"/>
                <a:cs typeface="Calibri"/>
              </a:rPr>
              <a:t>Commercial 2 MWh pilot plant</a:t>
            </a:r>
          </a:p>
        </p:txBody>
      </p:sp>
      <p:pic>
        <p:nvPicPr>
          <p:cNvPr id="8" name="Picture 7" descr="A group of people wearing safety vests&#10;&#10;Description automatically generated with medium confidence">
            <a:extLst>
              <a:ext uri="{FF2B5EF4-FFF2-40B4-BE49-F238E27FC236}">
                <a16:creationId xmlns:a16="http://schemas.microsoft.com/office/drawing/2014/main" id="{F736C916-88E7-BFB3-F3EB-5F1AF3435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0498" y="3312731"/>
            <a:ext cx="2963120" cy="2222340"/>
          </a:xfrm>
          <a:prstGeom prst="rect">
            <a:avLst/>
          </a:prstGeom>
        </p:spPr>
      </p:pic>
      <p:pic>
        <p:nvPicPr>
          <p:cNvPr id="3" name="Online Media 2" descr="Early Gas Production System">
            <a:hlinkClick r:id="" action="ppaction://media"/>
            <a:extLst>
              <a:ext uri="{FF2B5EF4-FFF2-40B4-BE49-F238E27FC236}">
                <a16:creationId xmlns:a16="http://schemas.microsoft.com/office/drawing/2014/main" id="{6809A50A-5CF2-4795-A646-479ED7288F61}"/>
              </a:ext>
            </a:extLst>
          </p:cNvPr>
          <p:cNvPicPr>
            <a:picLocks noRot="1" noChangeAspect="1"/>
          </p:cNvPicPr>
          <p:nvPr>
            <a:videoFile r:link="rId1"/>
          </p:nvPr>
        </p:nvPicPr>
        <p:blipFill>
          <a:blip r:embed="rId5"/>
          <a:stretch>
            <a:fillRect/>
          </a:stretch>
        </p:blipFill>
        <p:spPr>
          <a:xfrm>
            <a:off x="685576" y="3299611"/>
            <a:ext cx="3933345" cy="2222340"/>
          </a:xfrm>
          <a:prstGeom prst="rect">
            <a:avLst/>
          </a:prstGeom>
        </p:spPr>
      </p:pic>
      <p:sp>
        <p:nvSpPr>
          <p:cNvPr id="57" name="TextBox 56">
            <a:extLst>
              <a:ext uri="{FF2B5EF4-FFF2-40B4-BE49-F238E27FC236}">
                <a16:creationId xmlns:a16="http://schemas.microsoft.com/office/drawing/2014/main" id="{9775A3F7-F33F-13F9-D76F-1268A2FC140C}"/>
              </a:ext>
            </a:extLst>
          </p:cNvPr>
          <p:cNvSpPr txBox="1"/>
          <p:nvPr/>
        </p:nvSpPr>
        <p:spPr>
          <a:xfrm>
            <a:off x="293875" y="5645515"/>
            <a:ext cx="7825657" cy="492443"/>
          </a:xfrm>
          <a:prstGeom prst="rect">
            <a:avLst/>
          </a:prstGeom>
          <a:noFill/>
        </p:spPr>
        <p:txBody>
          <a:bodyPr wrap="square" lIns="0" tIns="0" rIns="0" bIns="0" rtlCol="0" anchor="ctr">
            <a:spAutoFit/>
          </a:bodyPr>
          <a:lstStyle/>
          <a:p>
            <a:pPr algn="ctr"/>
            <a:r>
              <a:rPr lang="en-US" sz="1600" b="1">
                <a:solidFill>
                  <a:srgbClr val="FFFF00"/>
                </a:solidFill>
                <a:latin typeface="+mj-lt"/>
                <a:cs typeface="Calibri"/>
              </a:rPr>
              <a:t>BENGAL SUCCESSFULLY DEMONSTRATED TECHNICAL FEASIBILITY OF MONETIZING STRANDED GAS TO BYTES THROUGH A PILOT IN THE QUEENSLAND OUTBACK: THE FIRST IN AUSTRALIA</a:t>
            </a:r>
          </a:p>
        </p:txBody>
      </p:sp>
    </p:spTree>
    <p:extLst>
      <p:ext uri="{BB962C8B-B14F-4D97-AF65-F5344CB8AC3E}">
        <p14:creationId xmlns:p14="http://schemas.microsoft.com/office/powerpoint/2010/main" val="347065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water, sky, nature&#10;&#10;Description automatically generated">
            <a:extLst>
              <a:ext uri="{FF2B5EF4-FFF2-40B4-BE49-F238E27FC236}">
                <a16:creationId xmlns:a16="http://schemas.microsoft.com/office/drawing/2014/main" id="{A8F3AE63-3556-5604-675A-02EC65989C3D}"/>
              </a:ext>
            </a:extLst>
          </p:cNvPr>
          <p:cNvPicPr>
            <a:picLocks noChangeAspect="1"/>
          </p:cNvPicPr>
          <p:nvPr/>
        </p:nvPicPr>
        <p:blipFill rotWithShape="1">
          <a:blip r:embed="rId3">
            <a:extLst>
              <a:ext uri="{28A0092B-C50C-407E-A947-70E740481C1C}">
                <a14:useLocalDpi xmlns:a14="http://schemas.microsoft.com/office/drawing/2010/main" val="0"/>
              </a:ext>
            </a:extLst>
          </a:blip>
          <a:srcRect l="188" t="24777" r="-188" b="44787"/>
          <a:stretch/>
        </p:blipFill>
        <p:spPr>
          <a:xfrm>
            <a:off x="-50970" y="-11977"/>
            <a:ext cx="12265956" cy="2799958"/>
          </a:xfrm>
          <a:prstGeom prst="rect">
            <a:avLst/>
          </a:prstGeom>
        </p:spPr>
      </p:pic>
      <p:sp>
        <p:nvSpPr>
          <p:cNvPr id="12" name="Rectangle 11">
            <a:extLst>
              <a:ext uri="{FF2B5EF4-FFF2-40B4-BE49-F238E27FC236}">
                <a16:creationId xmlns:a16="http://schemas.microsoft.com/office/drawing/2014/main" id="{247B0B7B-F49C-4192-A58F-ED8015E2C585}"/>
              </a:ext>
            </a:extLst>
          </p:cNvPr>
          <p:cNvSpPr/>
          <p:nvPr/>
        </p:nvSpPr>
        <p:spPr>
          <a:xfrm>
            <a:off x="-50971" y="-11977"/>
            <a:ext cx="12358297" cy="2809555"/>
          </a:xfrm>
          <a:prstGeom prst="rect">
            <a:avLst/>
          </a:prstGeom>
          <a:solidFill>
            <a:schemeClr val="tx2">
              <a:lumMod val="5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12CAB-CA73-42FA-A872-0308E4F6636D}"/>
              </a:ext>
            </a:extLst>
          </p:cNvPr>
          <p:cNvSpPr>
            <a:spLocks noGrp="1"/>
          </p:cNvSpPr>
          <p:nvPr>
            <p:ph type="title"/>
          </p:nvPr>
        </p:nvSpPr>
        <p:spPr>
          <a:xfrm>
            <a:off x="694099" y="132372"/>
            <a:ext cx="10803802" cy="1941630"/>
          </a:xfrm>
        </p:spPr>
        <p:txBody>
          <a:bodyPr>
            <a:normAutofit/>
          </a:bodyPr>
          <a:lstStyle/>
          <a:p>
            <a:r>
              <a:rPr lang="en-US">
                <a:solidFill>
                  <a:schemeClr val="bg1"/>
                </a:solidFill>
                <a:latin typeface="Roboto" panose="02000000000000000000" pitchFamily="2" charset="0"/>
                <a:ea typeface="Roboto" panose="02000000000000000000" pitchFamily="2" charset="0"/>
              </a:rPr>
              <a:t>SUSTAINABLE DEVELOPMENT</a:t>
            </a:r>
            <a:br>
              <a:rPr lang="en-US">
                <a:solidFill>
                  <a:schemeClr val="bg1"/>
                </a:solidFill>
              </a:rPr>
            </a:br>
            <a:br>
              <a:rPr lang="en-US" sz="2400">
                <a:solidFill>
                  <a:schemeClr val="bg1"/>
                </a:solidFill>
              </a:rPr>
            </a:br>
            <a:r>
              <a:rPr lang="en-US" sz="1600" b="0">
                <a:solidFill>
                  <a:schemeClr val="bg1"/>
                </a:solidFill>
                <a:latin typeface="Roboto" panose="02000000000000000000" pitchFamily="2" charset="0"/>
                <a:ea typeface="Roboto" panose="02000000000000000000" pitchFamily="2" charset="0"/>
              </a:rPr>
              <a:t>Bengal energy strives to be an active player of local communities and promote sustainable work practices</a:t>
            </a:r>
            <a:endParaRPr lang="en-US" b="0">
              <a:solidFill>
                <a:schemeClr val="bg1"/>
              </a:solidFill>
              <a:latin typeface="Roboto" panose="02000000000000000000" pitchFamily="2" charset="0"/>
              <a:ea typeface="Roboto" panose="02000000000000000000" pitchFamily="2" charset="0"/>
            </a:endParaRPr>
          </a:p>
        </p:txBody>
      </p:sp>
      <p:sp>
        <p:nvSpPr>
          <p:cNvPr id="3" name="Slide Number Placeholder 2">
            <a:extLst>
              <a:ext uri="{FF2B5EF4-FFF2-40B4-BE49-F238E27FC236}">
                <a16:creationId xmlns:a16="http://schemas.microsoft.com/office/drawing/2014/main" id="{C7090EF3-DD77-4866-A42A-E20E464CBBE8}"/>
              </a:ext>
            </a:extLst>
          </p:cNvPr>
          <p:cNvSpPr>
            <a:spLocks noGrp="1"/>
          </p:cNvSpPr>
          <p:nvPr>
            <p:ph type="sldNum" sz="quarter" idx="12"/>
          </p:nvPr>
        </p:nvSpPr>
        <p:spPr/>
        <p:txBody>
          <a:bodyPr/>
          <a:lstStyle/>
          <a:p>
            <a:fld id="{1E2C0C5E-7EEF-4B70-8D8B-D461593B5FCF}" type="slidenum">
              <a:rPr lang="en-US" smtClean="0">
                <a:solidFill>
                  <a:srgbClr val="166433"/>
                </a:solidFill>
              </a:rPr>
              <a:pPr/>
              <a:t>13</a:t>
            </a:fld>
            <a:endParaRPr lang="en-US">
              <a:solidFill>
                <a:srgbClr val="166433"/>
              </a:solidFill>
            </a:endParaRPr>
          </a:p>
        </p:txBody>
      </p:sp>
      <p:sp>
        <p:nvSpPr>
          <p:cNvPr id="18" name="TextBox 17">
            <a:extLst>
              <a:ext uri="{FF2B5EF4-FFF2-40B4-BE49-F238E27FC236}">
                <a16:creationId xmlns:a16="http://schemas.microsoft.com/office/drawing/2014/main" id="{092E7234-F573-4E6E-BDD5-B34AEF15552F}"/>
              </a:ext>
            </a:extLst>
          </p:cNvPr>
          <p:cNvSpPr txBox="1"/>
          <p:nvPr/>
        </p:nvSpPr>
        <p:spPr>
          <a:xfrm>
            <a:off x="726092" y="5421669"/>
            <a:ext cx="2397611" cy="1077218"/>
          </a:xfrm>
          <a:prstGeom prst="rect">
            <a:avLst/>
          </a:prstGeom>
          <a:noFill/>
        </p:spPr>
        <p:txBody>
          <a:bodyPr wrap="square" lIns="0" tIns="0" rIns="0" bIns="0" rtlCol="0" anchor="ctr">
            <a:spAutoFit/>
          </a:bodyPr>
          <a:lstStyle/>
          <a:p>
            <a:pPr marL="285750" indent="-285750">
              <a:buFont typeface="Arial" panose="020B0604020202020204" pitchFamily="34" charset="0"/>
              <a:buChar char="•"/>
            </a:pPr>
            <a:r>
              <a:rPr lang="en-US" sz="1400">
                <a:latin typeface="Roboto Light" panose="02000000000000000000" pitchFamily="2" charset="0"/>
                <a:ea typeface="Roboto Light" panose="02000000000000000000" pitchFamily="2" charset="0"/>
                <a:cs typeface="Calibri" panose="020F0502020204030204" pitchFamily="34" charset="0"/>
              </a:rPr>
              <a:t>Health and safety is Bengal’s top priority.</a:t>
            </a:r>
          </a:p>
          <a:p>
            <a:pPr marL="285750" indent="-285750">
              <a:buFont typeface="Arial" panose="020B0604020202020204" pitchFamily="34" charset="0"/>
              <a:buChar char="•"/>
            </a:pPr>
            <a:r>
              <a:rPr lang="en-US" sz="1400">
                <a:latin typeface="Roboto Light" panose="02000000000000000000" pitchFamily="2" charset="0"/>
                <a:ea typeface="Roboto Light" panose="02000000000000000000" pitchFamily="2" charset="0"/>
                <a:cs typeface="Calibri" panose="020F0502020204030204" pitchFamily="34" charset="0"/>
              </a:rPr>
              <a:t>The safety of our employees and contractors are put first</a:t>
            </a:r>
          </a:p>
        </p:txBody>
      </p:sp>
      <p:sp>
        <p:nvSpPr>
          <p:cNvPr id="19" name="TextBox 18">
            <a:extLst>
              <a:ext uri="{FF2B5EF4-FFF2-40B4-BE49-F238E27FC236}">
                <a16:creationId xmlns:a16="http://schemas.microsoft.com/office/drawing/2014/main" id="{25AE2BB3-89A7-4F1B-A1DC-F71F67E7EB8E}"/>
              </a:ext>
            </a:extLst>
          </p:cNvPr>
          <p:cNvSpPr txBox="1"/>
          <p:nvPr/>
        </p:nvSpPr>
        <p:spPr>
          <a:xfrm>
            <a:off x="3639270" y="5382558"/>
            <a:ext cx="2112332" cy="1077218"/>
          </a:xfrm>
          <a:prstGeom prst="rect">
            <a:avLst/>
          </a:prstGeom>
          <a:noFill/>
        </p:spPr>
        <p:txBody>
          <a:bodyPr wrap="square" lIns="0" tIns="0" rIns="0" bIns="0" rtlCol="0" anchor="ctr">
            <a:spAutoFit/>
          </a:bodyPr>
          <a:lstStyle/>
          <a:p>
            <a:pPr marL="285750" indent="-285750">
              <a:buFont typeface="Arial" panose="020B0604020202020204" pitchFamily="34" charset="0"/>
              <a:buChar char="•"/>
            </a:pPr>
            <a:r>
              <a:rPr lang="en-US" sz="1400">
                <a:latin typeface="Roboto Light" panose="02000000000000000000" pitchFamily="2" charset="0"/>
                <a:ea typeface="Roboto Light" panose="02000000000000000000" pitchFamily="2" charset="0"/>
                <a:cs typeface="Calibri" panose="020F0502020204030204" pitchFamily="34" charset="0"/>
              </a:rPr>
              <a:t>Targeting a low carbon footprint</a:t>
            </a:r>
          </a:p>
          <a:p>
            <a:pPr marL="285750" indent="-285750">
              <a:buFont typeface="Arial" panose="020B0604020202020204" pitchFamily="34" charset="0"/>
              <a:buChar char="•"/>
            </a:pPr>
            <a:r>
              <a:rPr lang="en-US" sz="1400">
                <a:latin typeface="Roboto Light" panose="02000000000000000000" pitchFamily="2" charset="0"/>
                <a:ea typeface="Roboto Light" panose="02000000000000000000" pitchFamily="2" charset="0"/>
                <a:cs typeface="Calibri" panose="020F0502020204030204" pitchFamily="34" charset="0"/>
              </a:rPr>
              <a:t>Strong links with landholders and traditional owners</a:t>
            </a:r>
          </a:p>
        </p:txBody>
      </p:sp>
      <p:sp>
        <p:nvSpPr>
          <p:cNvPr id="20" name="TextBox 19">
            <a:extLst>
              <a:ext uri="{FF2B5EF4-FFF2-40B4-BE49-F238E27FC236}">
                <a16:creationId xmlns:a16="http://schemas.microsoft.com/office/drawing/2014/main" id="{21750ECE-E783-4567-A449-D250292ABCE4}"/>
              </a:ext>
            </a:extLst>
          </p:cNvPr>
          <p:cNvSpPr txBox="1"/>
          <p:nvPr/>
        </p:nvSpPr>
        <p:spPr>
          <a:xfrm>
            <a:off x="6440397" y="5380519"/>
            <a:ext cx="2112332" cy="1292662"/>
          </a:xfrm>
          <a:prstGeom prst="rect">
            <a:avLst/>
          </a:prstGeom>
          <a:noFill/>
        </p:spPr>
        <p:txBody>
          <a:bodyPr wrap="square" lIns="0" tIns="0" rIns="0" bIns="0" rtlCol="0" anchor="ctr">
            <a:spAutoFit/>
          </a:bodyPr>
          <a:lstStyle/>
          <a:p>
            <a:pPr marL="285750" indent="-285750">
              <a:buFont typeface="Arial" panose="020B0604020202020204" pitchFamily="34" charset="0"/>
              <a:buChar char="•"/>
            </a:pPr>
            <a:r>
              <a:rPr lang="en-US" sz="1400">
                <a:latin typeface="Roboto Light" panose="02000000000000000000" pitchFamily="2" charset="0"/>
                <a:ea typeface="Roboto Light" panose="02000000000000000000" pitchFamily="2" charset="0"/>
                <a:cs typeface="Calibri" panose="020F0502020204030204" pitchFamily="34" charset="0"/>
              </a:rPr>
              <a:t>Integrating operations with local communities</a:t>
            </a:r>
          </a:p>
          <a:p>
            <a:pPr marL="285750" indent="-285750">
              <a:buFont typeface="Arial" panose="020B0604020202020204" pitchFamily="34" charset="0"/>
              <a:buChar char="•"/>
            </a:pPr>
            <a:r>
              <a:rPr lang="en-US" sz="1400">
                <a:latin typeface="Roboto Light" panose="02000000000000000000" pitchFamily="2" charset="0"/>
                <a:ea typeface="Roboto Light" panose="02000000000000000000" pitchFamily="2" charset="0"/>
                <a:cs typeface="Calibri" panose="020F0502020204030204" pitchFamily="34" charset="0"/>
              </a:rPr>
              <a:t>Partnering with local community institutions</a:t>
            </a:r>
          </a:p>
          <a:p>
            <a:pPr marL="285750" indent="-285750">
              <a:buFont typeface="Arial" panose="020B0604020202020204" pitchFamily="34" charset="0"/>
              <a:buChar char="•"/>
            </a:pPr>
            <a:r>
              <a:rPr lang="en-US" sz="1400">
                <a:latin typeface="Roboto Light" panose="02000000000000000000" pitchFamily="2" charset="0"/>
                <a:ea typeface="Roboto Light" panose="02000000000000000000" pitchFamily="2" charset="0"/>
                <a:cs typeface="Calibri" panose="020F0502020204030204" pitchFamily="34" charset="0"/>
              </a:rPr>
              <a:t>Working with traditional owners</a:t>
            </a:r>
          </a:p>
        </p:txBody>
      </p:sp>
      <p:sp>
        <p:nvSpPr>
          <p:cNvPr id="21" name="TextBox 20">
            <a:extLst>
              <a:ext uri="{FF2B5EF4-FFF2-40B4-BE49-F238E27FC236}">
                <a16:creationId xmlns:a16="http://schemas.microsoft.com/office/drawing/2014/main" id="{5E9E2AB4-2B23-4934-B87E-068DB4888A10}"/>
              </a:ext>
            </a:extLst>
          </p:cNvPr>
          <p:cNvSpPr txBox="1"/>
          <p:nvPr/>
        </p:nvSpPr>
        <p:spPr>
          <a:xfrm>
            <a:off x="9241524" y="5125224"/>
            <a:ext cx="2112332" cy="1508105"/>
          </a:xfrm>
          <a:prstGeom prst="rect">
            <a:avLst/>
          </a:prstGeom>
          <a:noFill/>
        </p:spPr>
        <p:txBody>
          <a:bodyPr wrap="square" lIns="0" tIns="0" rIns="0" bIns="0" rtlCol="0" anchor="ctr">
            <a:spAutoFit/>
          </a:bodyPr>
          <a:lstStyle/>
          <a:p>
            <a:pPr marL="285750" indent="-285750">
              <a:buFont typeface="Arial" panose="020B0604020202020204" pitchFamily="34" charset="0"/>
              <a:buChar char="•"/>
            </a:pPr>
            <a:r>
              <a:rPr lang="en-US" sz="1400">
                <a:latin typeface="Roboto Light" panose="02000000000000000000" pitchFamily="2" charset="0"/>
                <a:ea typeface="Roboto Light" panose="02000000000000000000" pitchFamily="2" charset="0"/>
                <a:cs typeface="Calibri" panose="020F0502020204030204" pitchFamily="34" charset="0"/>
              </a:rPr>
              <a:t>Maximizing local employment opportunities</a:t>
            </a:r>
          </a:p>
          <a:p>
            <a:pPr marL="285750" indent="-285750">
              <a:buFont typeface="Arial" panose="020B0604020202020204" pitchFamily="34" charset="0"/>
              <a:buChar char="•"/>
            </a:pPr>
            <a:r>
              <a:rPr lang="en-US" sz="1400">
                <a:latin typeface="Roboto Light" panose="02000000000000000000" pitchFamily="2" charset="0"/>
                <a:ea typeface="Roboto Light" panose="02000000000000000000" pitchFamily="2" charset="0"/>
                <a:cs typeface="Calibri" panose="020F0502020204030204" pitchFamily="34" charset="0"/>
              </a:rPr>
              <a:t>Equal opportunity employer</a:t>
            </a:r>
          </a:p>
          <a:p>
            <a:pPr marL="285750" indent="-285750">
              <a:buFont typeface="Arial" panose="020B0604020202020204" pitchFamily="34" charset="0"/>
              <a:buChar char="•"/>
            </a:pPr>
            <a:r>
              <a:rPr lang="en-US" sz="1400">
                <a:latin typeface="Roboto Light" panose="02000000000000000000" pitchFamily="2" charset="0"/>
                <a:ea typeface="Roboto Light" panose="02000000000000000000" pitchFamily="2" charset="0"/>
                <a:cs typeface="Calibri" panose="020F0502020204030204" pitchFamily="34" charset="0"/>
              </a:rPr>
              <a:t>Promoting local supply chains</a:t>
            </a:r>
          </a:p>
        </p:txBody>
      </p:sp>
      <p:sp>
        <p:nvSpPr>
          <p:cNvPr id="26" name="TextBox 25">
            <a:extLst>
              <a:ext uri="{FF2B5EF4-FFF2-40B4-BE49-F238E27FC236}">
                <a16:creationId xmlns:a16="http://schemas.microsoft.com/office/drawing/2014/main" id="{B70B8CF9-8E60-4A21-80C4-B3570A28307D}"/>
              </a:ext>
            </a:extLst>
          </p:cNvPr>
          <p:cNvSpPr txBox="1"/>
          <p:nvPr/>
        </p:nvSpPr>
        <p:spPr>
          <a:xfrm>
            <a:off x="838142" y="4799497"/>
            <a:ext cx="2112332" cy="492443"/>
          </a:xfrm>
          <a:prstGeom prst="rect">
            <a:avLst/>
          </a:prstGeom>
          <a:noFill/>
        </p:spPr>
        <p:txBody>
          <a:bodyPr wrap="square" lIns="0" tIns="0" rIns="0" bIns="0" rtlCol="0" anchor="ctr">
            <a:spAutoFit/>
          </a:bodyPr>
          <a:lstStyle/>
          <a:p>
            <a:pPr algn="ctr"/>
            <a:r>
              <a:rPr lang="en-US" sz="1600" b="1">
                <a:solidFill>
                  <a:schemeClr val="tx2">
                    <a:lumMod val="50000"/>
                  </a:schemeClr>
                </a:solidFill>
                <a:latin typeface="Roboto" panose="02000000000000000000" pitchFamily="2" charset="0"/>
                <a:ea typeface="Roboto" panose="02000000000000000000" pitchFamily="2" charset="0"/>
                <a:cs typeface="Arial" panose="020B0604020202020204" pitchFamily="34" charset="0"/>
              </a:rPr>
              <a:t>HEALTH AND </a:t>
            </a:r>
          </a:p>
          <a:p>
            <a:pPr algn="ctr"/>
            <a:r>
              <a:rPr lang="en-US" sz="1600" b="1">
                <a:solidFill>
                  <a:schemeClr val="tx2">
                    <a:lumMod val="50000"/>
                  </a:schemeClr>
                </a:solidFill>
                <a:latin typeface="Roboto" panose="02000000000000000000" pitchFamily="2" charset="0"/>
                <a:ea typeface="Roboto" panose="02000000000000000000" pitchFamily="2" charset="0"/>
                <a:cs typeface="Arial" panose="020B0604020202020204" pitchFamily="34" charset="0"/>
              </a:rPr>
              <a:t>SAFETY</a:t>
            </a:r>
          </a:p>
        </p:txBody>
      </p:sp>
      <p:sp>
        <p:nvSpPr>
          <p:cNvPr id="27" name="TextBox 26">
            <a:extLst>
              <a:ext uri="{FF2B5EF4-FFF2-40B4-BE49-F238E27FC236}">
                <a16:creationId xmlns:a16="http://schemas.microsoft.com/office/drawing/2014/main" id="{50F41DC8-F983-4CCE-874F-0CD76EFBF2E1}"/>
              </a:ext>
            </a:extLst>
          </p:cNvPr>
          <p:cNvSpPr txBox="1"/>
          <p:nvPr/>
        </p:nvSpPr>
        <p:spPr>
          <a:xfrm>
            <a:off x="3639270" y="4799498"/>
            <a:ext cx="2112332" cy="492443"/>
          </a:xfrm>
          <a:prstGeom prst="rect">
            <a:avLst/>
          </a:prstGeom>
          <a:noFill/>
        </p:spPr>
        <p:txBody>
          <a:bodyPr wrap="square" lIns="0" tIns="0" rIns="0" bIns="0" rtlCol="0" anchor="ctr">
            <a:spAutoFit/>
          </a:bodyPr>
          <a:lstStyle/>
          <a:p>
            <a:pPr algn="ctr"/>
            <a:r>
              <a:rPr lang="da-DK" sz="1600" b="1">
                <a:solidFill>
                  <a:schemeClr val="tx2">
                    <a:lumMod val="50000"/>
                  </a:schemeClr>
                </a:solidFill>
                <a:latin typeface="Roboto" panose="02000000000000000000" pitchFamily="2" charset="0"/>
                <a:ea typeface="Roboto" panose="02000000000000000000" pitchFamily="2" charset="0"/>
                <a:cs typeface="Arial" panose="020B0604020202020204" pitchFamily="34" charset="0"/>
              </a:rPr>
              <a:t>ENVIRONMENTAL STEWARDSHIP</a:t>
            </a:r>
            <a:endParaRPr lang="en-US" sz="1600" b="1">
              <a:solidFill>
                <a:schemeClr val="tx2">
                  <a:lumMod val="50000"/>
                </a:schemeClr>
              </a:solidFill>
              <a:latin typeface="Roboto" panose="02000000000000000000" pitchFamily="2" charset="0"/>
              <a:ea typeface="Roboto" panose="02000000000000000000" pitchFamily="2" charset="0"/>
              <a:cs typeface="Arial" panose="020B0604020202020204" pitchFamily="34" charset="0"/>
            </a:endParaRPr>
          </a:p>
        </p:txBody>
      </p:sp>
      <p:sp>
        <p:nvSpPr>
          <p:cNvPr id="28" name="TextBox 27">
            <a:extLst>
              <a:ext uri="{FF2B5EF4-FFF2-40B4-BE49-F238E27FC236}">
                <a16:creationId xmlns:a16="http://schemas.microsoft.com/office/drawing/2014/main" id="{B0861D1B-A0A5-4CB1-8413-D10AE3BD17BD}"/>
              </a:ext>
            </a:extLst>
          </p:cNvPr>
          <p:cNvSpPr txBox="1"/>
          <p:nvPr/>
        </p:nvSpPr>
        <p:spPr>
          <a:xfrm>
            <a:off x="6440398" y="4799498"/>
            <a:ext cx="2112332" cy="492443"/>
          </a:xfrm>
          <a:prstGeom prst="rect">
            <a:avLst/>
          </a:prstGeom>
          <a:noFill/>
        </p:spPr>
        <p:txBody>
          <a:bodyPr wrap="square" lIns="0" tIns="0" rIns="0" bIns="0" rtlCol="0" anchor="ctr">
            <a:spAutoFit/>
          </a:bodyPr>
          <a:lstStyle/>
          <a:p>
            <a:pPr algn="ctr"/>
            <a:r>
              <a:rPr lang="da-DK" sz="1600" b="1">
                <a:solidFill>
                  <a:schemeClr val="tx2">
                    <a:lumMod val="50000"/>
                  </a:schemeClr>
                </a:solidFill>
                <a:latin typeface="Arial" panose="020B0604020202020204" pitchFamily="34" charset="0"/>
                <a:cs typeface="Arial" panose="020B0604020202020204" pitchFamily="34" charset="0"/>
              </a:rPr>
              <a:t>SOCIAL RESPONSIBILITY</a:t>
            </a:r>
            <a:endParaRPr lang="en-US" sz="1600" b="1">
              <a:solidFill>
                <a:schemeClr val="tx2">
                  <a:lumMod val="5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AF215D56-DDCC-465C-92E6-BEFA968E2B84}"/>
              </a:ext>
            </a:extLst>
          </p:cNvPr>
          <p:cNvSpPr txBox="1"/>
          <p:nvPr/>
        </p:nvSpPr>
        <p:spPr>
          <a:xfrm>
            <a:off x="9241526" y="4801360"/>
            <a:ext cx="2112332" cy="246221"/>
          </a:xfrm>
          <a:prstGeom prst="rect">
            <a:avLst/>
          </a:prstGeom>
          <a:noFill/>
        </p:spPr>
        <p:txBody>
          <a:bodyPr wrap="square" lIns="0" tIns="0" rIns="0" bIns="0" rtlCol="0" anchor="ctr">
            <a:spAutoFit/>
          </a:bodyPr>
          <a:lstStyle/>
          <a:p>
            <a:pPr algn="ctr"/>
            <a:r>
              <a:rPr lang="da-DK" sz="1600" b="1">
                <a:solidFill>
                  <a:schemeClr val="tx2">
                    <a:lumMod val="50000"/>
                  </a:schemeClr>
                </a:solidFill>
                <a:latin typeface="Arial" panose="020B0604020202020204" pitchFamily="34" charset="0"/>
                <a:cs typeface="Arial" panose="020B0604020202020204" pitchFamily="34" charset="0"/>
              </a:rPr>
              <a:t>PEOPLE FIRST</a:t>
            </a:r>
            <a:endParaRPr lang="en-US" sz="1600" b="1">
              <a:solidFill>
                <a:schemeClr val="tx2">
                  <a:lumMod val="50000"/>
                </a:schemeClr>
              </a:solidFill>
              <a:latin typeface="Arial" panose="020B0604020202020204" pitchFamily="34" charset="0"/>
              <a:cs typeface="Arial" panose="020B0604020202020204" pitchFamily="34" charset="0"/>
            </a:endParaRPr>
          </a:p>
        </p:txBody>
      </p:sp>
      <p:sp>
        <p:nvSpPr>
          <p:cNvPr id="38" name="Freeform: Shape 37">
            <a:extLst>
              <a:ext uri="{FF2B5EF4-FFF2-40B4-BE49-F238E27FC236}">
                <a16:creationId xmlns:a16="http://schemas.microsoft.com/office/drawing/2014/main" id="{BBC30C6B-FB3A-4F0A-98F8-3CBC6F0DA865}"/>
              </a:ext>
            </a:extLst>
          </p:cNvPr>
          <p:cNvSpPr/>
          <p:nvPr/>
        </p:nvSpPr>
        <p:spPr>
          <a:xfrm>
            <a:off x="1223321" y="3204182"/>
            <a:ext cx="1341976" cy="1468367"/>
          </a:xfrm>
          <a:custGeom>
            <a:avLst/>
            <a:gdLst>
              <a:gd name="connsiteX0" fmla="*/ 670988 w 1341976"/>
              <a:gd name="connsiteY0" fmla="*/ 0 h 1468367"/>
              <a:gd name="connsiteX1" fmla="*/ 890788 w 1341976"/>
              <a:gd name="connsiteY1" fmla="*/ 145693 h 1468367"/>
              <a:gd name="connsiteX2" fmla="*/ 897859 w 1341976"/>
              <a:gd name="connsiteY2" fmla="*/ 168473 h 1468367"/>
              <a:gd name="connsiteX3" fmla="*/ 932167 w 1341976"/>
              <a:gd name="connsiteY3" fmla="*/ 179123 h 1468367"/>
              <a:gd name="connsiteX4" fmla="*/ 1341976 w 1341976"/>
              <a:gd name="connsiteY4" fmla="*/ 797380 h 1468367"/>
              <a:gd name="connsiteX5" fmla="*/ 670988 w 1341976"/>
              <a:gd name="connsiteY5" fmla="*/ 1468367 h 1468367"/>
              <a:gd name="connsiteX6" fmla="*/ 0 w 1341976"/>
              <a:gd name="connsiteY6" fmla="*/ 797380 h 1468367"/>
              <a:gd name="connsiteX7" fmla="*/ 409809 w 1341976"/>
              <a:gd name="connsiteY7" fmla="*/ 179123 h 1468367"/>
              <a:gd name="connsiteX8" fmla="*/ 444117 w 1341976"/>
              <a:gd name="connsiteY8" fmla="*/ 168473 h 1468367"/>
              <a:gd name="connsiteX9" fmla="*/ 451188 w 1341976"/>
              <a:gd name="connsiteY9" fmla="*/ 145693 h 1468367"/>
              <a:gd name="connsiteX10" fmla="*/ 670988 w 1341976"/>
              <a:gd name="connsiteY10" fmla="*/ 0 h 146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1976" h="1468367">
                <a:moveTo>
                  <a:pt x="670988" y="0"/>
                </a:moveTo>
                <a:cubicBezTo>
                  <a:pt x="769797" y="0"/>
                  <a:pt x="854575" y="60075"/>
                  <a:pt x="890788" y="145693"/>
                </a:cubicBezTo>
                <a:lnTo>
                  <a:pt x="897859" y="168473"/>
                </a:lnTo>
                <a:lnTo>
                  <a:pt x="932167" y="179123"/>
                </a:lnTo>
                <a:cubicBezTo>
                  <a:pt x="1172994" y="280984"/>
                  <a:pt x="1341976" y="519448"/>
                  <a:pt x="1341976" y="797380"/>
                </a:cubicBezTo>
                <a:cubicBezTo>
                  <a:pt x="1341976" y="1167956"/>
                  <a:pt x="1041564" y="1468367"/>
                  <a:pt x="670988" y="1468367"/>
                </a:cubicBezTo>
                <a:cubicBezTo>
                  <a:pt x="300412" y="1468367"/>
                  <a:pt x="0" y="1167956"/>
                  <a:pt x="0" y="797380"/>
                </a:cubicBezTo>
                <a:cubicBezTo>
                  <a:pt x="0" y="519448"/>
                  <a:pt x="168982" y="280984"/>
                  <a:pt x="409809" y="179123"/>
                </a:cubicBezTo>
                <a:lnTo>
                  <a:pt x="444117" y="168473"/>
                </a:lnTo>
                <a:lnTo>
                  <a:pt x="451188" y="145693"/>
                </a:lnTo>
                <a:cubicBezTo>
                  <a:pt x="487402" y="60075"/>
                  <a:pt x="572179" y="0"/>
                  <a:pt x="670988" y="0"/>
                </a:cubicBezTo>
                <a:close/>
              </a:path>
            </a:pathLst>
          </a:custGeom>
          <a:solidFill>
            <a:schemeClr val="bg1"/>
          </a:solidFill>
          <a:ln w="6350">
            <a:solidFill>
              <a:srgbClr val="166433"/>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Freeform: Shape 38">
            <a:extLst>
              <a:ext uri="{FF2B5EF4-FFF2-40B4-BE49-F238E27FC236}">
                <a16:creationId xmlns:a16="http://schemas.microsoft.com/office/drawing/2014/main" id="{28CED068-6032-4985-9573-6CCC1122366B}"/>
              </a:ext>
            </a:extLst>
          </p:cNvPr>
          <p:cNvSpPr/>
          <p:nvPr/>
        </p:nvSpPr>
        <p:spPr>
          <a:xfrm>
            <a:off x="4024449" y="3204182"/>
            <a:ext cx="1341976" cy="1468367"/>
          </a:xfrm>
          <a:custGeom>
            <a:avLst/>
            <a:gdLst>
              <a:gd name="connsiteX0" fmla="*/ 670988 w 1341976"/>
              <a:gd name="connsiteY0" fmla="*/ 0 h 1468367"/>
              <a:gd name="connsiteX1" fmla="*/ 890788 w 1341976"/>
              <a:gd name="connsiteY1" fmla="*/ 145693 h 1468367"/>
              <a:gd name="connsiteX2" fmla="*/ 897859 w 1341976"/>
              <a:gd name="connsiteY2" fmla="*/ 168473 h 1468367"/>
              <a:gd name="connsiteX3" fmla="*/ 932167 w 1341976"/>
              <a:gd name="connsiteY3" fmla="*/ 179123 h 1468367"/>
              <a:gd name="connsiteX4" fmla="*/ 1341976 w 1341976"/>
              <a:gd name="connsiteY4" fmla="*/ 797380 h 1468367"/>
              <a:gd name="connsiteX5" fmla="*/ 670988 w 1341976"/>
              <a:gd name="connsiteY5" fmla="*/ 1468367 h 1468367"/>
              <a:gd name="connsiteX6" fmla="*/ 0 w 1341976"/>
              <a:gd name="connsiteY6" fmla="*/ 797380 h 1468367"/>
              <a:gd name="connsiteX7" fmla="*/ 409810 w 1341976"/>
              <a:gd name="connsiteY7" fmla="*/ 179123 h 1468367"/>
              <a:gd name="connsiteX8" fmla="*/ 444117 w 1341976"/>
              <a:gd name="connsiteY8" fmla="*/ 168473 h 1468367"/>
              <a:gd name="connsiteX9" fmla="*/ 451188 w 1341976"/>
              <a:gd name="connsiteY9" fmla="*/ 145693 h 1468367"/>
              <a:gd name="connsiteX10" fmla="*/ 670988 w 1341976"/>
              <a:gd name="connsiteY10" fmla="*/ 0 h 146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1976" h="1468367">
                <a:moveTo>
                  <a:pt x="670988" y="0"/>
                </a:moveTo>
                <a:cubicBezTo>
                  <a:pt x="769797" y="0"/>
                  <a:pt x="854575" y="60075"/>
                  <a:pt x="890788" y="145693"/>
                </a:cubicBezTo>
                <a:lnTo>
                  <a:pt x="897859" y="168473"/>
                </a:lnTo>
                <a:lnTo>
                  <a:pt x="932167" y="179123"/>
                </a:lnTo>
                <a:cubicBezTo>
                  <a:pt x="1172995" y="280984"/>
                  <a:pt x="1341976" y="519448"/>
                  <a:pt x="1341976" y="797380"/>
                </a:cubicBezTo>
                <a:cubicBezTo>
                  <a:pt x="1341976" y="1167956"/>
                  <a:pt x="1041564" y="1468367"/>
                  <a:pt x="670988" y="1468367"/>
                </a:cubicBezTo>
                <a:cubicBezTo>
                  <a:pt x="300412" y="1468367"/>
                  <a:pt x="0" y="1167956"/>
                  <a:pt x="0" y="797380"/>
                </a:cubicBezTo>
                <a:cubicBezTo>
                  <a:pt x="0" y="519448"/>
                  <a:pt x="168982" y="280984"/>
                  <a:pt x="409810" y="179123"/>
                </a:cubicBezTo>
                <a:lnTo>
                  <a:pt x="444117" y="168473"/>
                </a:lnTo>
                <a:lnTo>
                  <a:pt x="451188" y="145693"/>
                </a:lnTo>
                <a:cubicBezTo>
                  <a:pt x="487402" y="60075"/>
                  <a:pt x="572180" y="0"/>
                  <a:pt x="670988" y="0"/>
                </a:cubicBezTo>
                <a:close/>
              </a:path>
            </a:pathLst>
          </a:custGeom>
          <a:solidFill>
            <a:schemeClr val="bg1"/>
          </a:solidFill>
          <a:ln w="6350">
            <a:solidFill>
              <a:srgbClr val="166433"/>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Freeform: Shape 39">
            <a:extLst>
              <a:ext uri="{FF2B5EF4-FFF2-40B4-BE49-F238E27FC236}">
                <a16:creationId xmlns:a16="http://schemas.microsoft.com/office/drawing/2014/main" id="{5093E788-3D76-49C6-B28B-9EF915A64806}"/>
              </a:ext>
            </a:extLst>
          </p:cNvPr>
          <p:cNvSpPr/>
          <p:nvPr/>
        </p:nvSpPr>
        <p:spPr>
          <a:xfrm>
            <a:off x="6825577" y="3204182"/>
            <a:ext cx="1341976" cy="1468367"/>
          </a:xfrm>
          <a:custGeom>
            <a:avLst/>
            <a:gdLst>
              <a:gd name="connsiteX0" fmla="*/ 670988 w 1341976"/>
              <a:gd name="connsiteY0" fmla="*/ 0 h 1468367"/>
              <a:gd name="connsiteX1" fmla="*/ 890788 w 1341976"/>
              <a:gd name="connsiteY1" fmla="*/ 145693 h 1468367"/>
              <a:gd name="connsiteX2" fmla="*/ 897859 w 1341976"/>
              <a:gd name="connsiteY2" fmla="*/ 168473 h 1468367"/>
              <a:gd name="connsiteX3" fmla="*/ 932167 w 1341976"/>
              <a:gd name="connsiteY3" fmla="*/ 179123 h 1468367"/>
              <a:gd name="connsiteX4" fmla="*/ 1341976 w 1341976"/>
              <a:gd name="connsiteY4" fmla="*/ 797380 h 1468367"/>
              <a:gd name="connsiteX5" fmla="*/ 670988 w 1341976"/>
              <a:gd name="connsiteY5" fmla="*/ 1468367 h 1468367"/>
              <a:gd name="connsiteX6" fmla="*/ 0 w 1341976"/>
              <a:gd name="connsiteY6" fmla="*/ 797380 h 1468367"/>
              <a:gd name="connsiteX7" fmla="*/ 409810 w 1341976"/>
              <a:gd name="connsiteY7" fmla="*/ 179123 h 1468367"/>
              <a:gd name="connsiteX8" fmla="*/ 444117 w 1341976"/>
              <a:gd name="connsiteY8" fmla="*/ 168473 h 1468367"/>
              <a:gd name="connsiteX9" fmla="*/ 451188 w 1341976"/>
              <a:gd name="connsiteY9" fmla="*/ 145693 h 1468367"/>
              <a:gd name="connsiteX10" fmla="*/ 670988 w 1341976"/>
              <a:gd name="connsiteY10" fmla="*/ 0 h 146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1976" h="1468367">
                <a:moveTo>
                  <a:pt x="670988" y="0"/>
                </a:moveTo>
                <a:cubicBezTo>
                  <a:pt x="769797" y="0"/>
                  <a:pt x="854575" y="60075"/>
                  <a:pt x="890788" y="145693"/>
                </a:cubicBezTo>
                <a:lnTo>
                  <a:pt x="897859" y="168473"/>
                </a:lnTo>
                <a:lnTo>
                  <a:pt x="932167" y="179123"/>
                </a:lnTo>
                <a:cubicBezTo>
                  <a:pt x="1172995" y="280984"/>
                  <a:pt x="1341976" y="519448"/>
                  <a:pt x="1341976" y="797380"/>
                </a:cubicBezTo>
                <a:cubicBezTo>
                  <a:pt x="1341976" y="1167956"/>
                  <a:pt x="1041564" y="1468367"/>
                  <a:pt x="670988" y="1468367"/>
                </a:cubicBezTo>
                <a:cubicBezTo>
                  <a:pt x="300412" y="1468367"/>
                  <a:pt x="0" y="1167956"/>
                  <a:pt x="0" y="797380"/>
                </a:cubicBezTo>
                <a:cubicBezTo>
                  <a:pt x="0" y="519448"/>
                  <a:pt x="168982" y="280984"/>
                  <a:pt x="409810" y="179123"/>
                </a:cubicBezTo>
                <a:lnTo>
                  <a:pt x="444117" y="168473"/>
                </a:lnTo>
                <a:lnTo>
                  <a:pt x="451188" y="145693"/>
                </a:lnTo>
                <a:cubicBezTo>
                  <a:pt x="487402" y="60075"/>
                  <a:pt x="572180" y="0"/>
                  <a:pt x="670988" y="0"/>
                </a:cubicBezTo>
                <a:close/>
              </a:path>
            </a:pathLst>
          </a:custGeom>
          <a:solidFill>
            <a:schemeClr val="bg1"/>
          </a:solidFill>
          <a:ln w="6350">
            <a:solidFill>
              <a:srgbClr val="166433"/>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Freeform: Shape 40">
            <a:extLst>
              <a:ext uri="{FF2B5EF4-FFF2-40B4-BE49-F238E27FC236}">
                <a16:creationId xmlns:a16="http://schemas.microsoft.com/office/drawing/2014/main" id="{895090CA-EF08-4010-8C12-F144C757145D}"/>
              </a:ext>
            </a:extLst>
          </p:cNvPr>
          <p:cNvSpPr/>
          <p:nvPr/>
        </p:nvSpPr>
        <p:spPr>
          <a:xfrm>
            <a:off x="9626706" y="3204182"/>
            <a:ext cx="1341976" cy="1468367"/>
          </a:xfrm>
          <a:custGeom>
            <a:avLst/>
            <a:gdLst>
              <a:gd name="connsiteX0" fmla="*/ 670988 w 1341976"/>
              <a:gd name="connsiteY0" fmla="*/ 0 h 1468367"/>
              <a:gd name="connsiteX1" fmla="*/ 890788 w 1341976"/>
              <a:gd name="connsiteY1" fmla="*/ 145693 h 1468367"/>
              <a:gd name="connsiteX2" fmla="*/ 897859 w 1341976"/>
              <a:gd name="connsiteY2" fmla="*/ 168473 h 1468367"/>
              <a:gd name="connsiteX3" fmla="*/ 932167 w 1341976"/>
              <a:gd name="connsiteY3" fmla="*/ 179123 h 1468367"/>
              <a:gd name="connsiteX4" fmla="*/ 1341976 w 1341976"/>
              <a:gd name="connsiteY4" fmla="*/ 797380 h 1468367"/>
              <a:gd name="connsiteX5" fmla="*/ 670988 w 1341976"/>
              <a:gd name="connsiteY5" fmla="*/ 1468367 h 1468367"/>
              <a:gd name="connsiteX6" fmla="*/ 0 w 1341976"/>
              <a:gd name="connsiteY6" fmla="*/ 797380 h 1468367"/>
              <a:gd name="connsiteX7" fmla="*/ 409809 w 1341976"/>
              <a:gd name="connsiteY7" fmla="*/ 179123 h 1468367"/>
              <a:gd name="connsiteX8" fmla="*/ 444117 w 1341976"/>
              <a:gd name="connsiteY8" fmla="*/ 168473 h 1468367"/>
              <a:gd name="connsiteX9" fmla="*/ 451188 w 1341976"/>
              <a:gd name="connsiteY9" fmla="*/ 145693 h 1468367"/>
              <a:gd name="connsiteX10" fmla="*/ 670988 w 1341976"/>
              <a:gd name="connsiteY10" fmla="*/ 0 h 146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1976" h="1468367">
                <a:moveTo>
                  <a:pt x="670988" y="0"/>
                </a:moveTo>
                <a:cubicBezTo>
                  <a:pt x="769797" y="0"/>
                  <a:pt x="854574" y="60075"/>
                  <a:pt x="890788" y="145693"/>
                </a:cubicBezTo>
                <a:lnTo>
                  <a:pt x="897859" y="168473"/>
                </a:lnTo>
                <a:lnTo>
                  <a:pt x="932167" y="179123"/>
                </a:lnTo>
                <a:cubicBezTo>
                  <a:pt x="1172994" y="280984"/>
                  <a:pt x="1341976" y="519448"/>
                  <a:pt x="1341976" y="797380"/>
                </a:cubicBezTo>
                <a:cubicBezTo>
                  <a:pt x="1341976" y="1167956"/>
                  <a:pt x="1041564" y="1468367"/>
                  <a:pt x="670988" y="1468367"/>
                </a:cubicBezTo>
                <a:cubicBezTo>
                  <a:pt x="300412" y="1468367"/>
                  <a:pt x="0" y="1167956"/>
                  <a:pt x="0" y="797380"/>
                </a:cubicBezTo>
                <a:cubicBezTo>
                  <a:pt x="0" y="519448"/>
                  <a:pt x="168982" y="280984"/>
                  <a:pt x="409809" y="179123"/>
                </a:cubicBezTo>
                <a:lnTo>
                  <a:pt x="444117" y="168473"/>
                </a:lnTo>
                <a:lnTo>
                  <a:pt x="451188" y="145693"/>
                </a:lnTo>
                <a:cubicBezTo>
                  <a:pt x="487402" y="60075"/>
                  <a:pt x="572179" y="0"/>
                  <a:pt x="670988" y="0"/>
                </a:cubicBezTo>
                <a:close/>
              </a:path>
            </a:pathLst>
          </a:custGeom>
          <a:solidFill>
            <a:schemeClr val="bg1"/>
          </a:solidFill>
          <a:ln w="6350">
            <a:solidFill>
              <a:srgbClr val="166433"/>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Oval 3">
            <a:extLst>
              <a:ext uri="{FF2B5EF4-FFF2-40B4-BE49-F238E27FC236}">
                <a16:creationId xmlns:a16="http://schemas.microsoft.com/office/drawing/2014/main" id="{9A5C5277-AA52-43FA-BE6C-2EEC2EE03AC8}"/>
              </a:ext>
            </a:extLst>
          </p:cNvPr>
          <p:cNvSpPr/>
          <p:nvPr/>
        </p:nvSpPr>
        <p:spPr>
          <a:xfrm>
            <a:off x="1493557" y="3601644"/>
            <a:ext cx="801503" cy="801503"/>
          </a:xfrm>
          <a:prstGeom prst="ellipse">
            <a:avLst/>
          </a:prstGeom>
          <a:noFill/>
          <a:ln w="101600">
            <a:gradFill>
              <a:gsLst>
                <a:gs pos="0">
                  <a:srgbClr val="166433"/>
                </a:gs>
                <a:gs pos="100000">
                  <a:srgbClr val="78C30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DF65244E-0F78-4D21-9F7D-B203BFE5150C}"/>
              </a:ext>
            </a:extLst>
          </p:cNvPr>
          <p:cNvSpPr/>
          <p:nvPr/>
        </p:nvSpPr>
        <p:spPr>
          <a:xfrm>
            <a:off x="4294685" y="3601644"/>
            <a:ext cx="801503" cy="801503"/>
          </a:xfrm>
          <a:prstGeom prst="ellipse">
            <a:avLst/>
          </a:prstGeom>
          <a:noFill/>
          <a:ln w="101600">
            <a:gradFill>
              <a:gsLst>
                <a:gs pos="0">
                  <a:srgbClr val="166433"/>
                </a:gs>
                <a:gs pos="100000">
                  <a:srgbClr val="78C30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A0A179B2-CDF8-48E1-978A-E2A44AC2749C}"/>
              </a:ext>
            </a:extLst>
          </p:cNvPr>
          <p:cNvSpPr/>
          <p:nvPr/>
        </p:nvSpPr>
        <p:spPr>
          <a:xfrm>
            <a:off x="7095813" y="3601644"/>
            <a:ext cx="801503" cy="801503"/>
          </a:xfrm>
          <a:prstGeom prst="ellipse">
            <a:avLst/>
          </a:prstGeom>
          <a:noFill/>
          <a:ln w="101600">
            <a:gradFill>
              <a:gsLst>
                <a:gs pos="0">
                  <a:srgbClr val="166433"/>
                </a:gs>
                <a:gs pos="100000">
                  <a:srgbClr val="78C30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43E02374-71E8-46A5-9266-309150FE50DE}"/>
              </a:ext>
            </a:extLst>
          </p:cNvPr>
          <p:cNvSpPr/>
          <p:nvPr/>
        </p:nvSpPr>
        <p:spPr>
          <a:xfrm>
            <a:off x="9896943" y="3601644"/>
            <a:ext cx="801503" cy="801503"/>
          </a:xfrm>
          <a:prstGeom prst="ellipse">
            <a:avLst/>
          </a:prstGeom>
          <a:noFill/>
          <a:ln w="101600">
            <a:gradFill>
              <a:gsLst>
                <a:gs pos="0">
                  <a:srgbClr val="166433"/>
                </a:gs>
                <a:gs pos="100000">
                  <a:srgbClr val="78C30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E6F58C79-900F-47FE-B2F8-67E6B391AA24}"/>
              </a:ext>
            </a:extLst>
          </p:cNvPr>
          <p:cNvSpPr/>
          <p:nvPr/>
        </p:nvSpPr>
        <p:spPr>
          <a:xfrm>
            <a:off x="1809752" y="3307017"/>
            <a:ext cx="169114" cy="169114"/>
          </a:xfrm>
          <a:prstGeom prst="ellipse">
            <a:avLst/>
          </a:prstGeom>
          <a:gradFill>
            <a:gsLst>
              <a:gs pos="16000">
                <a:srgbClr val="166433"/>
              </a:gs>
              <a:gs pos="100000">
                <a:srgbClr val="78C30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3DBC0D95-3BBE-4186-A806-7C6F36932349}"/>
              </a:ext>
            </a:extLst>
          </p:cNvPr>
          <p:cNvSpPr/>
          <p:nvPr/>
        </p:nvSpPr>
        <p:spPr>
          <a:xfrm>
            <a:off x="4610880" y="3307017"/>
            <a:ext cx="169114" cy="169114"/>
          </a:xfrm>
          <a:prstGeom prst="ellipse">
            <a:avLst/>
          </a:prstGeom>
          <a:gradFill>
            <a:gsLst>
              <a:gs pos="15000">
                <a:srgbClr val="166433"/>
              </a:gs>
              <a:gs pos="100000">
                <a:srgbClr val="78C30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C5CC4CBC-3391-4B3E-9402-035AD2BE6478}"/>
              </a:ext>
            </a:extLst>
          </p:cNvPr>
          <p:cNvSpPr/>
          <p:nvPr/>
        </p:nvSpPr>
        <p:spPr>
          <a:xfrm>
            <a:off x="7412008" y="3307017"/>
            <a:ext cx="169114" cy="169114"/>
          </a:xfrm>
          <a:prstGeom prst="ellipse">
            <a:avLst/>
          </a:prstGeom>
          <a:gradFill>
            <a:gsLst>
              <a:gs pos="16000">
                <a:srgbClr val="166433"/>
              </a:gs>
              <a:gs pos="100000">
                <a:srgbClr val="78C30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Oval 44">
            <a:extLst>
              <a:ext uri="{FF2B5EF4-FFF2-40B4-BE49-F238E27FC236}">
                <a16:creationId xmlns:a16="http://schemas.microsoft.com/office/drawing/2014/main" id="{AA9A117A-05B2-4D20-B947-1A99CE50ECB4}"/>
              </a:ext>
            </a:extLst>
          </p:cNvPr>
          <p:cNvSpPr/>
          <p:nvPr/>
        </p:nvSpPr>
        <p:spPr>
          <a:xfrm>
            <a:off x="10213137" y="3307017"/>
            <a:ext cx="169114" cy="169114"/>
          </a:xfrm>
          <a:prstGeom prst="ellipse">
            <a:avLst/>
          </a:prstGeom>
          <a:gradFill>
            <a:gsLst>
              <a:gs pos="16000">
                <a:srgbClr val="166433"/>
              </a:gs>
              <a:gs pos="100000">
                <a:srgbClr val="78C30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TextBox 45">
            <a:extLst>
              <a:ext uri="{FF2B5EF4-FFF2-40B4-BE49-F238E27FC236}">
                <a16:creationId xmlns:a16="http://schemas.microsoft.com/office/drawing/2014/main" id="{0E6E5479-A8E3-4651-B5B3-5000CD361D2F}"/>
              </a:ext>
            </a:extLst>
          </p:cNvPr>
          <p:cNvSpPr txBox="1"/>
          <p:nvPr/>
        </p:nvSpPr>
        <p:spPr>
          <a:xfrm>
            <a:off x="1437391" y="3710008"/>
            <a:ext cx="913837" cy="584775"/>
          </a:xfrm>
          <a:prstGeom prst="rect">
            <a:avLst/>
          </a:prstGeom>
          <a:noFill/>
        </p:spPr>
        <p:txBody>
          <a:bodyPr wrap="square" rtlCol="0" anchor="ctr">
            <a:spAutoFit/>
          </a:bodyPr>
          <a:lstStyle/>
          <a:p>
            <a:pPr algn="ctr"/>
            <a:r>
              <a:rPr lang="en-US" sz="3200" b="1">
                <a:solidFill>
                  <a:schemeClr val="tx2">
                    <a:lumMod val="50000"/>
                  </a:schemeClr>
                </a:solidFill>
                <a:latin typeface="Arial" panose="020B0604020202020204" pitchFamily="34" charset="0"/>
                <a:cs typeface="Arial" panose="020B0604020202020204" pitchFamily="34" charset="0"/>
              </a:rPr>
              <a:t>01</a:t>
            </a:r>
          </a:p>
        </p:txBody>
      </p:sp>
      <p:sp>
        <p:nvSpPr>
          <p:cNvPr id="47" name="TextBox 46">
            <a:extLst>
              <a:ext uri="{FF2B5EF4-FFF2-40B4-BE49-F238E27FC236}">
                <a16:creationId xmlns:a16="http://schemas.microsoft.com/office/drawing/2014/main" id="{20863067-95D5-4804-83FE-919AFE9B008E}"/>
              </a:ext>
            </a:extLst>
          </p:cNvPr>
          <p:cNvSpPr txBox="1"/>
          <p:nvPr/>
        </p:nvSpPr>
        <p:spPr>
          <a:xfrm>
            <a:off x="4238517" y="3710008"/>
            <a:ext cx="913837" cy="584775"/>
          </a:xfrm>
          <a:prstGeom prst="rect">
            <a:avLst/>
          </a:prstGeom>
          <a:noFill/>
        </p:spPr>
        <p:txBody>
          <a:bodyPr wrap="square" rtlCol="0" anchor="ctr">
            <a:spAutoFit/>
          </a:bodyPr>
          <a:lstStyle/>
          <a:p>
            <a:pPr algn="ctr"/>
            <a:r>
              <a:rPr lang="en-US" sz="3200" b="1">
                <a:solidFill>
                  <a:schemeClr val="tx2">
                    <a:lumMod val="50000"/>
                  </a:schemeClr>
                </a:solidFill>
                <a:latin typeface="Arial" panose="020B0604020202020204" pitchFamily="34" charset="0"/>
                <a:cs typeface="Arial" panose="020B0604020202020204" pitchFamily="34" charset="0"/>
              </a:rPr>
              <a:t>02</a:t>
            </a:r>
          </a:p>
        </p:txBody>
      </p:sp>
      <p:sp>
        <p:nvSpPr>
          <p:cNvPr id="48" name="TextBox 47">
            <a:extLst>
              <a:ext uri="{FF2B5EF4-FFF2-40B4-BE49-F238E27FC236}">
                <a16:creationId xmlns:a16="http://schemas.microsoft.com/office/drawing/2014/main" id="{729C3B41-3AAE-4E00-ADD9-850169DBAB5A}"/>
              </a:ext>
            </a:extLst>
          </p:cNvPr>
          <p:cNvSpPr txBox="1"/>
          <p:nvPr/>
        </p:nvSpPr>
        <p:spPr>
          <a:xfrm>
            <a:off x="7039645" y="3710008"/>
            <a:ext cx="913837" cy="584775"/>
          </a:xfrm>
          <a:prstGeom prst="rect">
            <a:avLst/>
          </a:prstGeom>
          <a:noFill/>
        </p:spPr>
        <p:txBody>
          <a:bodyPr wrap="square" rtlCol="0" anchor="ctr">
            <a:spAutoFit/>
          </a:bodyPr>
          <a:lstStyle/>
          <a:p>
            <a:pPr algn="ctr"/>
            <a:r>
              <a:rPr lang="en-US" sz="3200" b="1">
                <a:solidFill>
                  <a:schemeClr val="tx2">
                    <a:lumMod val="50000"/>
                  </a:schemeClr>
                </a:solidFill>
                <a:latin typeface="Arial" panose="020B0604020202020204" pitchFamily="34" charset="0"/>
                <a:cs typeface="Arial" panose="020B0604020202020204" pitchFamily="34" charset="0"/>
              </a:rPr>
              <a:t>03</a:t>
            </a:r>
          </a:p>
        </p:txBody>
      </p:sp>
      <p:sp>
        <p:nvSpPr>
          <p:cNvPr id="49" name="TextBox 48">
            <a:extLst>
              <a:ext uri="{FF2B5EF4-FFF2-40B4-BE49-F238E27FC236}">
                <a16:creationId xmlns:a16="http://schemas.microsoft.com/office/drawing/2014/main" id="{A9AF313C-EC7C-4182-A61A-6561D61B8BD3}"/>
              </a:ext>
            </a:extLst>
          </p:cNvPr>
          <p:cNvSpPr txBox="1"/>
          <p:nvPr/>
        </p:nvSpPr>
        <p:spPr>
          <a:xfrm>
            <a:off x="9840776" y="3710008"/>
            <a:ext cx="913837" cy="584775"/>
          </a:xfrm>
          <a:prstGeom prst="rect">
            <a:avLst/>
          </a:prstGeom>
          <a:noFill/>
        </p:spPr>
        <p:txBody>
          <a:bodyPr wrap="square" rtlCol="0" anchor="ctr">
            <a:spAutoFit/>
          </a:bodyPr>
          <a:lstStyle/>
          <a:p>
            <a:pPr algn="ctr"/>
            <a:r>
              <a:rPr lang="en-US" sz="3200" b="1">
                <a:solidFill>
                  <a:schemeClr val="tx2">
                    <a:lumMod val="50000"/>
                  </a:schemeClr>
                </a:solidFill>
                <a:latin typeface="Arial" panose="020B0604020202020204" pitchFamily="34" charset="0"/>
                <a:cs typeface="Arial" panose="020B0604020202020204" pitchFamily="34" charset="0"/>
              </a:rPr>
              <a:t>04</a:t>
            </a:r>
          </a:p>
        </p:txBody>
      </p:sp>
      <p:cxnSp>
        <p:nvCxnSpPr>
          <p:cNvPr id="5" name="Straight Connector 4">
            <a:extLst>
              <a:ext uri="{FF2B5EF4-FFF2-40B4-BE49-F238E27FC236}">
                <a16:creationId xmlns:a16="http://schemas.microsoft.com/office/drawing/2014/main" id="{810F3C69-B8BD-48D4-B253-91965C7379DD}"/>
              </a:ext>
            </a:extLst>
          </p:cNvPr>
          <p:cNvCxnSpPr/>
          <p:nvPr/>
        </p:nvCxnSpPr>
        <p:spPr>
          <a:xfrm>
            <a:off x="1894309" y="2810089"/>
            <a:ext cx="0" cy="496928"/>
          </a:xfrm>
          <a:prstGeom prst="line">
            <a:avLst/>
          </a:prstGeom>
          <a:ln>
            <a:gradFill>
              <a:gsLst>
                <a:gs pos="0">
                  <a:srgbClr val="166433"/>
                </a:gs>
                <a:gs pos="99000">
                  <a:srgbClr val="78C30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AFBC7B9-87A2-40FF-AA86-1896C08F8A1B}"/>
              </a:ext>
            </a:extLst>
          </p:cNvPr>
          <p:cNvCxnSpPr/>
          <p:nvPr/>
        </p:nvCxnSpPr>
        <p:spPr>
          <a:xfrm>
            <a:off x="4695435" y="2810089"/>
            <a:ext cx="0" cy="496928"/>
          </a:xfrm>
          <a:prstGeom prst="line">
            <a:avLst/>
          </a:prstGeom>
          <a:ln>
            <a:gradFill>
              <a:gsLst>
                <a:gs pos="0">
                  <a:srgbClr val="166433"/>
                </a:gs>
                <a:gs pos="100000">
                  <a:srgbClr val="78C30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C6C8E69-8DE0-4937-BFEE-CCE5EFFB743C}"/>
              </a:ext>
            </a:extLst>
          </p:cNvPr>
          <p:cNvCxnSpPr/>
          <p:nvPr/>
        </p:nvCxnSpPr>
        <p:spPr>
          <a:xfrm>
            <a:off x="7496564" y="2810089"/>
            <a:ext cx="0" cy="496928"/>
          </a:xfrm>
          <a:prstGeom prst="line">
            <a:avLst/>
          </a:prstGeom>
          <a:ln>
            <a:gradFill>
              <a:gsLst>
                <a:gs pos="0">
                  <a:srgbClr val="166433"/>
                </a:gs>
                <a:gs pos="100000">
                  <a:srgbClr val="78C30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6A53068-3C6B-43CA-963F-1287C64CD0CF}"/>
              </a:ext>
            </a:extLst>
          </p:cNvPr>
          <p:cNvCxnSpPr/>
          <p:nvPr/>
        </p:nvCxnSpPr>
        <p:spPr>
          <a:xfrm>
            <a:off x="10297694" y="2810089"/>
            <a:ext cx="0" cy="496928"/>
          </a:xfrm>
          <a:prstGeom prst="line">
            <a:avLst/>
          </a:prstGeom>
          <a:ln>
            <a:gradFill>
              <a:gsLst>
                <a:gs pos="0">
                  <a:srgbClr val="166433"/>
                </a:gs>
                <a:gs pos="100000">
                  <a:srgbClr val="78C30C"/>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87" name="Graphic 86" descr="Group with solid fill">
            <a:extLst>
              <a:ext uri="{FF2B5EF4-FFF2-40B4-BE49-F238E27FC236}">
                <a16:creationId xmlns:a16="http://schemas.microsoft.com/office/drawing/2014/main" id="{7181A71F-0B3A-0569-04A6-33BE0E0D9F5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59267" y="2267922"/>
            <a:ext cx="535534" cy="535534"/>
          </a:xfrm>
          <a:prstGeom prst="rect">
            <a:avLst/>
          </a:prstGeom>
        </p:spPr>
      </p:pic>
      <p:pic>
        <p:nvPicPr>
          <p:cNvPr id="88" name="Graphic 87" descr="Neighbourhood with solid fill">
            <a:extLst>
              <a:ext uri="{FF2B5EF4-FFF2-40B4-BE49-F238E27FC236}">
                <a16:creationId xmlns:a16="http://schemas.microsoft.com/office/drawing/2014/main" id="{8E60A0C9-32E0-101D-16B7-CDF3147E943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43805" y="2160765"/>
            <a:ext cx="535539" cy="535539"/>
          </a:xfrm>
          <a:prstGeom prst="rect">
            <a:avLst/>
          </a:prstGeom>
        </p:spPr>
      </p:pic>
      <p:pic>
        <p:nvPicPr>
          <p:cNvPr id="89" name="Graphic 88" descr="Open hand with plant with solid fill">
            <a:extLst>
              <a:ext uri="{FF2B5EF4-FFF2-40B4-BE49-F238E27FC236}">
                <a16:creationId xmlns:a16="http://schemas.microsoft.com/office/drawing/2014/main" id="{E52E7F73-74C9-82BE-7163-5D48596A0D6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42178" y="2160765"/>
            <a:ext cx="535539" cy="535539"/>
          </a:xfrm>
          <a:prstGeom prst="rect">
            <a:avLst/>
          </a:prstGeom>
        </p:spPr>
      </p:pic>
      <p:pic>
        <p:nvPicPr>
          <p:cNvPr id="90" name="Graphic 89" descr="Construction worker male with solid fill">
            <a:extLst>
              <a:ext uri="{FF2B5EF4-FFF2-40B4-BE49-F238E27FC236}">
                <a16:creationId xmlns:a16="http://schemas.microsoft.com/office/drawing/2014/main" id="{69938290-3366-A6B4-B553-CA0EE788F9CE}"/>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641596" y="2173555"/>
            <a:ext cx="535539" cy="535539"/>
          </a:xfrm>
          <a:prstGeom prst="rect">
            <a:avLst/>
          </a:prstGeom>
        </p:spPr>
      </p:pic>
    </p:spTree>
    <p:extLst>
      <p:ext uri="{BB962C8B-B14F-4D97-AF65-F5344CB8AC3E}">
        <p14:creationId xmlns:p14="http://schemas.microsoft.com/office/powerpoint/2010/main" val="2241152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sunset, day&#10;&#10;Description automatically generated">
            <a:extLst>
              <a:ext uri="{FF2B5EF4-FFF2-40B4-BE49-F238E27FC236}">
                <a16:creationId xmlns:a16="http://schemas.microsoft.com/office/drawing/2014/main" id="{9125F81B-662D-BE6C-1A4C-E7F8F300D052}"/>
              </a:ext>
            </a:extLst>
          </p:cNvPr>
          <p:cNvPicPr>
            <a:picLocks noChangeAspect="1"/>
          </p:cNvPicPr>
          <p:nvPr/>
        </p:nvPicPr>
        <p:blipFill rotWithShape="1">
          <a:blip r:embed="rId3">
            <a:extLst>
              <a:ext uri="{28A0092B-C50C-407E-A947-70E740481C1C}">
                <a14:useLocalDpi xmlns:a14="http://schemas.microsoft.com/office/drawing/2010/main" val="0"/>
              </a:ext>
            </a:extLst>
          </a:blip>
          <a:srcRect l="17470"/>
          <a:stretch/>
        </p:blipFill>
        <p:spPr>
          <a:xfrm>
            <a:off x="-1" y="0"/>
            <a:ext cx="10062117" cy="6858000"/>
          </a:xfrm>
          <a:prstGeom prst="rect">
            <a:avLst/>
          </a:prstGeom>
        </p:spPr>
      </p:pic>
      <p:sp>
        <p:nvSpPr>
          <p:cNvPr id="10" name="Rectangle 9">
            <a:extLst>
              <a:ext uri="{FF2B5EF4-FFF2-40B4-BE49-F238E27FC236}">
                <a16:creationId xmlns:a16="http://schemas.microsoft.com/office/drawing/2014/main" id="{905D8AB4-C751-0C64-C013-21DAA8CFBF10}"/>
              </a:ext>
            </a:extLst>
          </p:cNvPr>
          <p:cNvSpPr/>
          <p:nvPr/>
        </p:nvSpPr>
        <p:spPr>
          <a:xfrm>
            <a:off x="-1" y="-1"/>
            <a:ext cx="12192000" cy="6857998"/>
          </a:xfrm>
          <a:prstGeom prst="rect">
            <a:avLst/>
          </a:prstGeom>
          <a:solidFill>
            <a:schemeClr val="tx2">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2241C542-BDF1-4012-ADFF-3971668E831F}"/>
              </a:ext>
            </a:extLst>
          </p:cNvPr>
          <p:cNvSpPr/>
          <p:nvPr/>
        </p:nvSpPr>
        <p:spPr>
          <a:xfrm>
            <a:off x="0" y="0"/>
            <a:ext cx="12192001" cy="6858000"/>
          </a:xfrm>
          <a:custGeom>
            <a:avLst/>
            <a:gdLst>
              <a:gd name="connsiteX0" fmla="*/ 5460586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 name="connsiteX4" fmla="*/ 0 w 12192001"/>
              <a:gd name="connsiteY4" fmla="*/ 5099648 h 6858000"/>
              <a:gd name="connsiteX5" fmla="*/ 117228 w 12192001"/>
              <a:gd name="connsiteY5" fmla="*/ 5034415 h 6858000"/>
              <a:gd name="connsiteX6" fmla="*/ 257630 w 12192001"/>
              <a:gd name="connsiteY6" fmla="*/ 4958445 h 6858000"/>
              <a:gd name="connsiteX7" fmla="*/ 5096331 w 12192001"/>
              <a:gd name="connsiteY7" fmla="*/ 4044045 h 6858000"/>
              <a:gd name="connsiteX8" fmla="*/ 4918532 w 12192001"/>
              <a:gd name="connsiteY8" fmla="*/ 665845 h 6858000"/>
              <a:gd name="connsiteX9" fmla="*/ 5327093 w 12192001"/>
              <a:gd name="connsiteY9" fmla="*/ 1107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6858000">
                <a:moveTo>
                  <a:pt x="5460586" y="0"/>
                </a:moveTo>
                <a:lnTo>
                  <a:pt x="12192001" y="0"/>
                </a:lnTo>
                <a:lnTo>
                  <a:pt x="12192001" y="6858000"/>
                </a:lnTo>
                <a:lnTo>
                  <a:pt x="0" y="6858000"/>
                </a:lnTo>
                <a:lnTo>
                  <a:pt x="0" y="5099648"/>
                </a:lnTo>
                <a:lnTo>
                  <a:pt x="117228" y="5034415"/>
                </a:lnTo>
                <a:cubicBezTo>
                  <a:pt x="166407" y="5007436"/>
                  <a:pt x="213354" y="4982059"/>
                  <a:pt x="257630" y="4958445"/>
                </a:cubicBezTo>
                <a:cubicBezTo>
                  <a:pt x="1337130" y="4382712"/>
                  <a:pt x="4319515" y="4759478"/>
                  <a:pt x="5096331" y="4044045"/>
                </a:cubicBezTo>
                <a:cubicBezTo>
                  <a:pt x="5873148" y="3328612"/>
                  <a:pt x="4573513" y="1516745"/>
                  <a:pt x="4918532" y="665845"/>
                </a:cubicBezTo>
                <a:cubicBezTo>
                  <a:pt x="4999395" y="466415"/>
                  <a:pt x="5145720" y="281171"/>
                  <a:pt x="5327093" y="110765"/>
                </a:cubicBezTo>
                <a:close/>
              </a:path>
            </a:pathLst>
          </a:custGeom>
          <a:gradFill>
            <a:gsLst>
              <a:gs pos="16000">
                <a:srgbClr val="166433"/>
              </a:gs>
              <a:gs pos="100000">
                <a:srgbClr val="78C30C">
                  <a:alpha val="46087"/>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849C657-FD07-499E-8E53-D378A74A3D18}"/>
              </a:ext>
            </a:extLst>
          </p:cNvPr>
          <p:cNvSpPr/>
          <p:nvPr/>
        </p:nvSpPr>
        <p:spPr>
          <a:xfrm>
            <a:off x="0" y="0"/>
            <a:ext cx="12192000" cy="6857999"/>
          </a:xfrm>
          <a:custGeom>
            <a:avLst/>
            <a:gdLst>
              <a:gd name="connsiteX0" fmla="*/ 6981712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6073500 h 6857999"/>
              <a:gd name="connsiteX5" fmla="*/ 70087 w 12192000"/>
              <a:gd name="connsiteY5" fmla="*/ 6028341 h 6857999"/>
              <a:gd name="connsiteX6" fmla="*/ 939800 w 12192000"/>
              <a:gd name="connsiteY6" fmla="*/ 5524500 h 6857999"/>
              <a:gd name="connsiteX7" fmla="*/ 5778502 w 12192000"/>
              <a:gd name="connsiteY7" fmla="*/ 4610100 h 6857999"/>
              <a:gd name="connsiteX8" fmla="*/ 5600701 w 12192000"/>
              <a:gd name="connsiteY8" fmla="*/ 1231900 h 6857999"/>
              <a:gd name="connsiteX9" fmla="*/ 6959379 w 12192000"/>
              <a:gd name="connsiteY9" fmla="*/ 1236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6981712" y="0"/>
                </a:moveTo>
                <a:lnTo>
                  <a:pt x="12192000" y="0"/>
                </a:lnTo>
                <a:lnTo>
                  <a:pt x="12192000" y="6857999"/>
                </a:lnTo>
                <a:lnTo>
                  <a:pt x="0" y="6857999"/>
                </a:lnTo>
                <a:lnTo>
                  <a:pt x="0" y="6073500"/>
                </a:lnTo>
                <a:lnTo>
                  <a:pt x="70087" y="6028341"/>
                </a:lnTo>
                <a:cubicBezTo>
                  <a:pt x="391555" y="5826520"/>
                  <a:pt x="703660" y="5650442"/>
                  <a:pt x="939800" y="5524500"/>
                </a:cubicBezTo>
                <a:cubicBezTo>
                  <a:pt x="2019300" y="4948767"/>
                  <a:pt x="5001684" y="5325533"/>
                  <a:pt x="5778502" y="4610100"/>
                </a:cubicBezTo>
                <a:cubicBezTo>
                  <a:pt x="6555318" y="3894667"/>
                  <a:pt x="5255685" y="2082800"/>
                  <a:pt x="5600701" y="1231900"/>
                </a:cubicBezTo>
                <a:cubicBezTo>
                  <a:pt x="5802860" y="733326"/>
                  <a:pt x="6414150" y="323409"/>
                  <a:pt x="6959379" y="12369"/>
                </a:cubicBezTo>
                <a:close/>
              </a:path>
            </a:pathLst>
          </a:custGeom>
          <a:gradFill>
            <a:gsLst>
              <a:gs pos="39000">
                <a:srgbClr val="166433"/>
              </a:gs>
              <a:gs pos="99000">
                <a:srgbClr val="78C30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D4EFC9F-63D1-40EB-A2DA-C53BF973DB4B}"/>
              </a:ext>
            </a:extLst>
          </p:cNvPr>
          <p:cNvSpPr txBox="1"/>
          <p:nvPr/>
        </p:nvSpPr>
        <p:spPr>
          <a:xfrm>
            <a:off x="6736891" y="3432845"/>
            <a:ext cx="4807409" cy="1846659"/>
          </a:xfrm>
          <a:prstGeom prst="rect">
            <a:avLst/>
          </a:prstGeom>
          <a:noFill/>
        </p:spPr>
        <p:txBody>
          <a:bodyPr wrap="square" lIns="0" tIns="0" rIns="0" bIns="0" rtlCol="0" anchor="ctr">
            <a:spAutoFit/>
          </a:bodyPr>
          <a:lstStyle/>
          <a:p>
            <a:pPr algn="r"/>
            <a:r>
              <a:rPr lang="en-US" sz="6000" b="1">
                <a:solidFill>
                  <a:schemeClr val="bg1"/>
                </a:solidFill>
                <a:latin typeface="Roboto" panose="02000000000000000000" pitchFamily="2" charset="0"/>
                <a:ea typeface="Roboto" panose="02000000000000000000" pitchFamily="2" charset="0"/>
              </a:rPr>
              <a:t>THANK </a:t>
            </a:r>
          </a:p>
          <a:p>
            <a:pPr algn="r"/>
            <a:r>
              <a:rPr lang="en-US" sz="6000" b="1">
                <a:solidFill>
                  <a:schemeClr val="bg1"/>
                </a:solidFill>
                <a:latin typeface="Roboto" panose="02000000000000000000" pitchFamily="2" charset="0"/>
                <a:ea typeface="Roboto" panose="02000000000000000000" pitchFamily="2" charset="0"/>
              </a:rPr>
              <a:t>YOU</a:t>
            </a:r>
          </a:p>
        </p:txBody>
      </p:sp>
      <p:pic>
        <p:nvPicPr>
          <p:cNvPr id="11" name="Picture 10" descr="A picture containing text, plant, night sky&#10;&#10;Description automatically generated">
            <a:extLst>
              <a:ext uri="{FF2B5EF4-FFF2-40B4-BE49-F238E27FC236}">
                <a16:creationId xmlns:a16="http://schemas.microsoft.com/office/drawing/2014/main" id="{D37104A3-77EF-ECAE-7B87-E74EB69051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6261" y="854569"/>
            <a:ext cx="3875739" cy="2578275"/>
          </a:xfrm>
          <a:prstGeom prst="rect">
            <a:avLst/>
          </a:prstGeom>
        </p:spPr>
      </p:pic>
      <p:sp>
        <p:nvSpPr>
          <p:cNvPr id="2" name="TextBox 1">
            <a:extLst>
              <a:ext uri="{FF2B5EF4-FFF2-40B4-BE49-F238E27FC236}">
                <a16:creationId xmlns:a16="http://schemas.microsoft.com/office/drawing/2014/main" id="{13831594-A942-4235-AD95-83BF1F7F3516}"/>
              </a:ext>
            </a:extLst>
          </p:cNvPr>
          <p:cNvSpPr txBox="1"/>
          <p:nvPr/>
        </p:nvSpPr>
        <p:spPr>
          <a:xfrm>
            <a:off x="527353" y="5118068"/>
            <a:ext cx="3740983" cy="200054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400" b="1">
                <a:ea typeface="+mn-lt"/>
                <a:cs typeface="+mn-lt"/>
              </a:rPr>
              <a:t>FOR MORE INFORMATION:</a:t>
            </a:r>
            <a:endParaRPr lang="en-US"/>
          </a:p>
          <a:p>
            <a:r>
              <a:rPr lang="en-US" sz="1400" b="1">
                <a:ea typeface="+mn-lt"/>
                <a:cs typeface="+mn-lt"/>
              </a:rPr>
              <a:t>Suite 640 630 6th Ave S.W.</a:t>
            </a:r>
            <a:endParaRPr lang="en-US"/>
          </a:p>
          <a:p>
            <a:r>
              <a:rPr lang="en-US" sz="1400" b="1">
                <a:ea typeface="+mn-lt"/>
                <a:cs typeface="+mn-lt"/>
              </a:rPr>
              <a:t>Calgary, AB, Canada, T2P 0S8</a:t>
            </a:r>
            <a:endParaRPr lang="en-US"/>
          </a:p>
          <a:p>
            <a:r>
              <a:rPr lang="en-US" b="1">
                <a:solidFill>
                  <a:schemeClr val="bg1"/>
                </a:solidFill>
                <a:ea typeface="+mn-lt"/>
                <a:cs typeface="+mn-lt"/>
              </a:rPr>
              <a:t>E: investor.relations@bengalenergy.ca</a:t>
            </a:r>
            <a:endParaRPr lang="en-US" sz="2400" b="1">
              <a:solidFill>
                <a:schemeClr val="bg1"/>
              </a:solidFill>
            </a:endParaRPr>
          </a:p>
          <a:p>
            <a:r>
              <a:rPr lang="en-US" sz="1400" b="1">
                <a:ea typeface="+mn-lt"/>
                <a:cs typeface="+mn-lt"/>
              </a:rPr>
              <a:t>T: +1-403-205-2526</a:t>
            </a:r>
            <a:endParaRPr lang="en-US"/>
          </a:p>
          <a:p>
            <a:endParaRPr lang="en-US" sz="1400" b="1">
              <a:ea typeface="+mn-lt"/>
              <a:cs typeface="+mn-lt"/>
            </a:endParaRPr>
          </a:p>
          <a:p>
            <a:endParaRPr lang="en-US" sz="1400" b="1">
              <a:ea typeface="+mn-lt"/>
              <a:cs typeface="+mn-lt"/>
            </a:endParaRPr>
          </a:p>
          <a:p>
            <a:endParaRPr lang="en-US" sz="1400">
              <a:solidFill>
                <a:srgbClr val="000000"/>
              </a:solidFill>
              <a:ea typeface="+mn-lt"/>
              <a:cs typeface="+mn-lt"/>
            </a:endParaRPr>
          </a:p>
          <a:p>
            <a:endParaRPr lang="en-US" sz="1400">
              <a:solidFill>
                <a:schemeClr val="tx1">
                  <a:lumMod val="85000"/>
                  <a:lumOff val="15000"/>
                </a:schemeClr>
              </a:solidFill>
              <a:cs typeface="Calibri"/>
            </a:endParaRPr>
          </a:p>
        </p:txBody>
      </p:sp>
      <p:sp>
        <p:nvSpPr>
          <p:cNvPr id="3" name="TextBox 2">
            <a:extLst>
              <a:ext uri="{FF2B5EF4-FFF2-40B4-BE49-F238E27FC236}">
                <a16:creationId xmlns:a16="http://schemas.microsoft.com/office/drawing/2014/main" id="{1E33E3F7-4B61-09D8-728A-3D466294ACC0}"/>
              </a:ext>
            </a:extLst>
          </p:cNvPr>
          <p:cNvSpPr txBox="1"/>
          <p:nvPr/>
        </p:nvSpPr>
        <p:spPr>
          <a:xfrm>
            <a:off x="4383807" y="5148846"/>
            <a:ext cx="5870323" cy="1508105"/>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400" b="1">
                <a:ea typeface="+mn-lt"/>
                <a:cs typeface="+mn-lt"/>
              </a:rPr>
              <a:t>www.bengalenergy.ca</a:t>
            </a:r>
            <a:endParaRPr lang="en-US"/>
          </a:p>
          <a:p>
            <a:r>
              <a:rPr lang="en-US" sz="1400" b="1">
                <a:solidFill>
                  <a:schemeClr val="bg1"/>
                </a:solidFill>
                <a:ea typeface="+mn-lt"/>
                <a:cs typeface="+mn-lt"/>
                <a:hlinkClick r:id="rId5">
                  <a:extLst>
                    <a:ext uri="{A12FA001-AC4F-418D-AE19-62706E023703}">
                      <ahyp:hlinkClr xmlns:ahyp="http://schemas.microsoft.com/office/drawing/2018/hyperlinkcolor" val="tx"/>
                    </a:ext>
                  </a:extLst>
                </a:hlinkClick>
              </a:rPr>
              <a:t>https://bengalenergy.ca/technology/early-gas-production-system</a:t>
            </a:r>
            <a:endParaRPr lang="en-US" sz="1400" b="1">
              <a:solidFill>
                <a:schemeClr val="bg1"/>
              </a:solidFill>
              <a:ea typeface="+mn-lt"/>
              <a:cs typeface="+mn-lt"/>
            </a:endParaRPr>
          </a:p>
          <a:p>
            <a:r>
              <a:rPr lang="en-US" sz="1400" b="1">
                <a:solidFill>
                  <a:schemeClr val="bg1"/>
                </a:solidFill>
                <a:ea typeface="+mn-lt"/>
                <a:cs typeface="+mn-lt"/>
                <a:hlinkClick r:id="rId6">
                  <a:extLst>
                    <a:ext uri="{A12FA001-AC4F-418D-AE19-62706E023703}">
                      <ahyp:hlinkClr xmlns:ahyp="http://schemas.microsoft.com/office/drawing/2018/hyperlinkcolor" val="tx"/>
                    </a:ext>
                  </a:extLst>
                </a:hlinkClick>
              </a:rPr>
              <a:t>https://bengalenergy.ca/technology/early-oil-production-system/</a:t>
            </a:r>
            <a:endParaRPr lang="en-US" sz="1400" b="1">
              <a:solidFill>
                <a:schemeClr val="bg1"/>
              </a:solidFill>
              <a:ea typeface="+mn-lt"/>
              <a:cs typeface="+mn-lt"/>
            </a:endParaRPr>
          </a:p>
          <a:p>
            <a:endParaRPr lang="en-US" sz="1400" b="1">
              <a:solidFill>
                <a:schemeClr val="bg1"/>
              </a:solidFill>
              <a:ea typeface="+mn-lt"/>
              <a:cs typeface="+mn-lt"/>
            </a:endParaRPr>
          </a:p>
          <a:p>
            <a:endParaRPr lang="en-US" sz="1400" b="1">
              <a:solidFill>
                <a:schemeClr val="bg1"/>
              </a:solidFill>
              <a:ea typeface="+mn-lt"/>
              <a:cs typeface="+mn-lt"/>
            </a:endParaRPr>
          </a:p>
          <a:p>
            <a:endParaRPr lang="en-US" sz="1400">
              <a:solidFill>
                <a:schemeClr val="bg1"/>
              </a:solidFill>
              <a:ea typeface="+mn-lt"/>
              <a:cs typeface="+mn-lt"/>
            </a:endParaRPr>
          </a:p>
          <a:p>
            <a:endParaRPr lang="en-US" sz="1400">
              <a:solidFill>
                <a:schemeClr val="tx1">
                  <a:lumMod val="85000"/>
                  <a:lumOff val="15000"/>
                </a:schemeClr>
              </a:solidFill>
              <a:cs typeface="Calibri"/>
            </a:endParaRPr>
          </a:p>
        </p:txBody>
      </p:sp>
    </p:spTree>
    <p:extLst>
      <p:ext uri="{BB962C8B-B14F-4D97-AF65-F5344CB8AC3E}">
        <p14:creationId xmlns:p14="http://schemas.microsoft.com/office/powerpoint/2010/main" val="2221805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A5BD-B79C-FF9E-F639-597010853953}"/>
              </a:ext>
            </a:extLst>
          </p:cNvPr>
          <p:cNvSpPr>
            <a:spLocks noGrp="1"/>
          </p:cNvSpPr>
          <p:nvPr>
            <p:ph type="title"/>
          </p:nvPr>
        </p:nvSpPr>
        <p:spPr>
          <a:xfrm>
            <a:off x="694099" y="349012"/>
            <a:ext cx="10803802" cy="666988"/>
          </a:xfrm>
        </p:spPr>
        <p:txBody>
          <a:bodyPr/>
          <a:lstStyle/>
          <a:p>
            <a:r>
              <a:rPr lang="en-US" sz="2000">
                <a:latin typeface="+mn-lt"/>
                <a:cs typeface="Arial"/>
              </a:rPr>
              <a:t>Forward-Looking Statements, Cautionary Statements and Oil</a:t>
            </a:r>
            <a:r>
              <a:rPr lang="en-US" sz="2000" b="0">
                <a:latin typeface="+mn-lt"/>
                <a:cs typeface="Arial"/>
              </a:rPr>
              <a:t> &amp; </a:t>
            </a:r>
            <a:r>
              <a:rPr lang="en-US" sz="2000">
                <a:latin typeface="+mn-lt"/>
                <a:cs typeface="Arial"/>
              </a:rPr>
              <a:t>Gas Advisories</a:t>
            </a:r>
            <a:endParaRPr lang="en-US" sz="2000">
              <a:latin typeface="+mn-lt"/>
            </a:endParaRPr>
          </a:p>
        </p:txBody>
      </p:sp>
      <p:sp>
        <p:nvSpPr>
          <p:cNvPr id="3" name="Content Placeholder 2">
            <a:extLst>
              <a:ext uri="{FF2B5EF4-FFF2-40B4-BE49-F238E27FC236}">
                <a16:creationId xmlns:a16="http://schemas.microsoft.com/office/drawing/2014/main" id="{F7171E03-3B38-4754-995C-D892889B16F6}"/>
              </a:ext>
            </a:extLst>
          </p:cNvPr>
          <p:cNvSpPr>
            <a:spLocks noGrp="1"/>
          </p:cNvSpPr>
          <p:nvPr>
            <p:ph idx="1"/>
          </p:nvPr>
        </p:nvSpPr>
        <p:spPr>
          <a:xfrm>
            <a:off x="694099" y="1154545"/>
            <a:ext cx="10803802" cy="5298653"/>
          </a:xfrm>
        </p:spPr>
        <p:txBody>
          <a:bodyPr vert="horz" lIns="91440" tIns="45720" rIns="91440" bIns="45720" rtlCol="0" anchor="t">
            <a:normAutofit/>
          </a:bodyPr>
          <a:lstStyle/>
          <a:p>
            <a:pPr marL="0" indent="0" algn="just">
              <a:buNone/>
            </a:pPr>
            <a:r>
              <a:rPr lang="en-US" sz="1000" i="1">
                <a:latin typeface="Calibri"/>
                <a:cs typeface="Calibri Light"/>
              </a:rPr>
              <a:t>Certain information regarding Bengal Energy Ltd. ("Bengal" or the "Company") set forth in this document contains forward-looking statements or financial outlooks (collectively, "forward-looking statements") under applicable securities law.  The use of any of the words "plan", "expect", "project", "intend", "believe", "should", "anticipate", "estimate" or other similar words, or statements that certain events or conditions "may" or "will" occur are typically intended to identify forward-looking statements. Forward-looking statements are not based on historical facts, but rather on Bengal's internal projections, estimates, beliefs, opinions, and assumptions at the time the statements were made concerning, among other things, the impact of economic conditions in North America and Australia and globally; industry conditions; changes in laws and regulations including, without limitation, the adoption of new environmental laws and regulations and changes, how they are interpreted and enforced, and how Bengal may be impacted by such; increased competition and the availability of business prospects and opportunities; the availability of qualified operating or management personnel; fluctuations in commodity prices, foreign exchange or interest rates; stock market volatility and fluctuation; results of exploration, testing and drilling activities, and the continued or anticipated performance of assets; and future growth, results of operations, production, future capital and other expenditures (including the amount, nature and sources of funding thereof). We believe the expectations reflected in those forward-looking statements are reasonable but, no assurances can be given that any of the events anticipated by the forward-looking statements will transpire or occur, or if any of them do so, what, if any, benefits Bengal will derive from them. As such, undue reliance should not be placed on forward-looking statements. </a:t>
            </a:r>
            <a:endParaRPr lang="en-US" sz="1000" i="1">
              <a:latin typeface="Calibri"/>
            </a:endParaRPr>
          </a:p>
          <a:p>
            <a:pPr marL="0" indent="0" algn="just">
              <a:buNone/>
            </a:pPr>
            <a:r>
              <a:rPr lang="en-US" sz="1000" i="1">
                <a:latin typeface="Calibri"/>
                <a:cs typeface="Calibri Light"/>
              </a:rPr>
              <a:t>These statements are only predictions, not guarantees, and actual events or results may differ materially.  In particular, forward-looking statements included in this document include, but are not limited to, statements with respect to: the Company's focus, plans, priorities and strategies; the Company's position in the business environment, particularly in the Australian business environment; the continued performance of the </a:t>
            </a:r>
            <a:r>
              <a:rPr lang="en-US" sz="1000" i="1" err="1">
                <a:latin typeface="Calibri"/>
                <a:cs typeface="Calibri Light"/>
              </a:rPr>
              <a:t>Cuisinier</a:t>
            </a:r>
            <a:r>
              <a:rPr lang="en-US" sz="1000" i="1">
                <a:latin typeface="Calibri"/>
                <a:cs typeface="Calibri Light"/>
              </a:rPr>
              <a:t>  oil field and the future drilling plans of the Company in such area; the Company's anticipated growth and testing plans with respect to ATP 934 and the </a:t>
            </a:r>
            <a:r>
              <a:rPr lang="en-US" sz="1000" i="1" err="1">
                <a:latin typeface="Calibri"/>
                <a:cs typeface="Calibri Light"/>
              </a:rPr>
              <a:t>Wareena</a:t>
            </a:r>
            <a:r>
              <a:rPr lang="en-US" sz="1000" i="1">
                <a:latin typeface="Calibri"/>
                <a:cs typeface="Calibri Light"/>
              </a:rPr>
              <a:t>, Caracal, Ramses and Karnak wells, including, without limitation, the anticipated restarting of shut-in historical producer wells from the Permian </a:t>
            </a:r>
            <a:r>
              <a:rPr lang="en-US" sz="1000" i="1" err="1">
                <a:latin typeface="Calibri"/>
                <a:cs typeface="Calibri Light"/>
              </a:rPr>
              <a:t>Toolachee</a:t>
            </a:r>
            <a:r>
              <a:rPr lang="en-US" sz="1000" i="1">
                <a:latin typeface="Calibri"/>
                <a:cs typeface="Calibri Light"/>
              </a:rPr>
              <a:t>, stimulation of 53 API oil discovery in the </a:t>
            </a:r>
            <a:r>
              <a:rPr lang="en-US" sz="1000" i="1" err="1">
                <a:latin typeface="Calibri"/>
                <a:cs typeface="Calibri Light"/>
              </a:rPr>
              <a:t>Wyandra</a:t>
            </a:r>
            <a:r>
              <a:rPr lang="en-US" sz="1000" i="1">
                <a:latin typeface="Calibri"/>
                <a:cs typeface="Calibri Light"/>
              </a:rPr>
              <a:t> zone, testing of production capacity, addition of storage and load-out infrastructure,  the anticipated gas development via pipeline and/or the Company's gas to bytes strategy with respect to the Ramses well, and the Company's plans to re-enter the existing Karnak well and potentially drill a twin well, and the expected benefits of such plans to the Company; the Company's plans to test Ramses gas, Karnak gas, Ramses shallow oil production potential, as well as to expand gas-fired Bitcoin projects onshore Australia; the Company's plans to drill exploration prospects at ATP 732 and ATP 934 and the expectation that the Company will be able to convert large resources into reserves and production; the ability of the Company to successfully apply for certain retention leases; the ability of the Company to commission a crypto mining prototype project; the Company's level of debt and the continuation of such and the Company's expected cash flow; and the ability of third parties to perform their obligations under contracts and the expected benefit of such contracts and performance to the Company; the continued stabilization and strengthening of crude oil pricing, natural gas usage and primary energy consumption and the ability of Australia to be well positioned in respect of such trends; Bengal's position in comparison to Canadian and Australian listed peers; the performance of future wells; and the estimates of resources, reserves and well recovery. </a:t>
            </a:r>
            <a:endParaRPr lang="en-US" sz="1000" i="1">
              <a:latin typeface="Calibri"/>
              <a:ea typeface="Calibri"/>
              <a:cs typeface="Calibri Light"/>
            </a:endParaRPr>
          </a:p>
          <a:p>
            <a:pPr marL="0" indent="0" algn="just">
              <a:buNone/>
            </a:pPr>
            <a:r>
              <a:rPr lang="en-US" sz="1000" i="1">
                <a:latin typeface="Calibri Light"/>
                <a:cs typeface="Calibri Light"/>
              </a:rPr>
              <a:t>In addition, statements relating to "reserves" or "resources" are by their nature forward-looking statements, as they involve the implied assessment, based on certain estimates and assumptions that the resources described can be profitably produced in the future. With respect to forward-looking statements contained in this document, Bengal has made assumptions regarding: current and future commodity prices and royalty regimes; availability of skilled </a:t>
            </a:r>
            <a:r>
              <a:rPr lang="en-US" sz="1000" i="1" err="1">
                <a:latin typeface="Calibri Light"/>
                <a:cs typeface="Calibri Light"/>
              </a:rPr>
              <a:t>labour</a:t>
            </a:r>
            <a:r>
              <a:rPr lang="en-US" sz="1000" i="1">
                <a:latin typeface="Calibri Light"/>
                <a:cs typeface="Calibri Light"/>
              </a:rPr>
              <a:t>; timing and amount of capital expenditures; access to capital to fund the Company's exploration, testing and drilling programs; future exchange rates; the impact of increasing competition; conditions in general economic and financial markets; availability of drilling and related equipment; effects of regulation by governmental agencies; royalty rates; future operating and transportation costs; and other matters. Although the forward-looking statements contained in this document are based upon assumptions which management believes to be reasonable, the Company cannot assure investors that actual results will be consistent with these forward-looking statements. </a:t>
            </a:r>
            <a:endParaRPr lang="en-US" sz="1000" i="1">
              <a:latin typeface="Calibri Light"/>
              <a:ea typeface="Calibri Light"/>
              <a:cs typeface="Calibri Light"/>
            </a:endParaRPr>
          </a:p>
          <a:p>
            <a:pPr marL="0" indent="0" algn="just">
              <a:buNone/>
            </a:pPr>
            <a:r>
              <a:rPr lang="en-US" sz="1000" b="1" i="1">
                <a:latin typeface="Calibri"/>
                <a:cs typeface="Calibri Light"/>
              </a:rPr>
              <a:t>Reserves</a:t>
            </a:r>
            <a:endParaRPr lang="en-US" sz="1000" i="1">
              <a:latin typeface="Calibri"/>
            </a:endParaRPr>
          </a:p>
          <a:p>
            <a:pPr marL="0" indent="0" algn="just">
              <a:buNone/>
            </a:pPr>
            <a:r>
              <a:rPr lang="en-US" sz="1000" i="1">
                <a:latin typeface="Calibri"/>
                <a:cs typeface="Calibri Light"/>
              </a:rPr>
              <a:t>All references herein to reserves are derived from the report of GLJ dated June 12, 2025, evaluating the oil, natural gas liquids and natural gas reserves of the Company as at March 31, 2025. </a:t>
            </a:r>
            <a:endParaRPr lang="en-US" sz="1000" i="1">
              <a:latin typeface="Calibri"/>
            </a:endParaRPr>
          </a:p>
          <a:p>
            <a:pPr marL="0" indent="0" algn="just">
              <a:buNone/>
            </a:pPr>
            <a:endParaRPr lang="en-US" sz="1000" i="1"/>
          </a:p>
        </p:txBody>
      </p:sp>
      <p:sp>
        <p:nvSpPr>
          <p:cNvPr id="4" name="Slide Number Placeholder 3">
            <a:extLst>
              <a:ext uri="{FF2B5EF4-FFF2-40B4-BE49-F238E27FC236}">
                <a16:creationId xmlns:a16="http://schemas.microsoft.com/office/drawing/2014/main" id="{754FC2AF-F6DF-9F5E-A137-9075BC5FEFB9}"/>
              </a:ext>
            </a:extLst>
          </p:cNvPr>
          <p:cNvSpPr>
            <a:spLocks noGrp="1"/>
          </p:cNvSpPr>
          <p:nvPr>
            <p:ph type="sldNum" sz="quarter" idx="12"/>
          </p:nvPr>
        </p:nvSpPr>
        <p:spPr/>
        <p:txBody>
          <a:bodyPr/>
          <a:lstStyle/>
          <a:p>
            <a:fld id="{1E2C0C5E-7EEF-4B70-8D8B-D461593B5FCF}" type="slidenum">
              <a:rPr lang="en-US" smtClean="0"/>
              <a:pPr/>
              <a:t>2</a:t>
            </a:fld>
            <a:endParaRPr lang="en-US"/>
          </a:p>
        </p:txBody>
      </p:sp>
    </p:spTree>
    <p:extLst>
      <p:ext uri="{BB962C8B-B14F-4D97-AF65-F5344CB8AC3E}">
        <p14:creationId xmlns:p14="http://schemas.microsoft.com/office/powerpoint/2010/main" val="292010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59FFD-F315-D158-370A-D9D84BE48089}"/>
              </a:ext>
            </a:extLst>
          </p:cNvPr>
          <p:cNvSpPr>
            <a:spLocks noGrp="1"/>
          </p:cNvSpPr>
          <p:nvPr>
            <p:ph type="title"/>
          </p:nvPr>
        </p:nvSpPr>
        <p:spPr>
          <a:xfrm>
            <a:off x="694099" y="375906"/>
            <a:ext cx="10803802" cy="661649"/>
          </a:xfrm>
        </p:spPr>
        <p:txBody>
          <a:bodyPr>
            <a:normAutofit/>
          </a:bodyPr>
          <a:lstStyle/>
          <a:p>
            <a:r>
              <a:rPr lang="en-US" sz="2000">
                <a:latin typeface="Calibri" panose="020F0502020204030204" pitchFamily="34" charset="0"/>
                <a:cs typeface="Calibri" panose="020F0502020204030204" pitchFamily="34" charset="0"/>
              </a:rPr>
              <a:t>Cautionary Statements (cont’d)</a:t>
            </a:r>
          </a:p>
        </p:txBody>
      </p:sp>
      <p:sp>
        <p:nvSpPr>
          <p:cNvPr id="3" name="Content Placeholder 2">
            <a:extLst>
              <a:ext uri="{FF2B5EF4-FFF2-40B4-BE49-F238E27FC236}">
                <a16:creationId xmlns:a16="http://schemas.microsoft.com/office/drawing/2014/main" id="{E52DCB9B-8AF0-B734-A26D-4C197EF727A3}"/>
              </a:ext>
            </a:extLst>
          </p:cNvPr>
          <p:cNvSpPr>
            <a:spLocks noGrp="1"/>
          </p:cNvSpPr>
          <p:nvPr>
            <p:ph idx="1"/>
          </p:nvPr>
        </p:nvSpPr>
        <p:spPr>
          <a:xfrm>
            <a:off x="694099" y="1296708"/>
            <a:ext cx="10803802" cy="5158160"/>
          </a:xfrm>
        </p:spPr>
        <p:txBody>
          <a:bodyPr vert="horz" lIns="91440" tIns="45720" rIns="91440" bIns="45720" rtlCol="0" anchor="t">
            <a:normAutofit/>
          </a:bodyPr>
          <a:lstStyle/>
          <a:p>
            <a:pPr algn="just">
              <a:buNone/>
            </a:pPr>
            <a:r>
              <a:rPr lang="en-US" sz="1000" b="1" i="1">
                <a:latin typeface="Calibri Light"/>
                <a:cs typeface="Calibri Light"/>
              </a:rPr>
              <a:t>Future Oriented Financial Information</a:t>
            </a:r>
            <a:r>
              <a:rPr lang="en-US" sz="1000" i="1">
                <a:latin typeface="Calibri Light"/>
                <a:cs typeface="Calibri Light"/>
              </a:rPr>
              <a:t> </a:t>
            </a:r>
            <a:endParaRPr lang="en-US" sz="1000" i="1"/>
          </a:p>
          <a:p>
            <a:pPr marL="0" indent="0" algn="just">
              <a:buNone/>
            </a:pPr>
            <a:r>
              <a:rPr lang="en-US" sz="1000" i="1">
                <a:latin typeface="Calibri Light"/>
                <a:cs typeface="Calibri Light"/>
              </a:rPr>
              <a:t>This document contains future oriented financial information ("</a:t>
            </a:r>
            <a:r>
              <a:rPr lang="en-US" sz="1000" b="1" i="1">
                <a:latin typeface="Calibri Light"/>
                <a:cs typeface="Calibri Light"/>
              </a:rPr>
              <a:t>FOFI</a:t>
            </a:r>
            <a:r>
              <a:rPr lang="en-US" sz="1000" i="1">
                <a:latin typeface="Calibri Light"/>
                <a:cs typeface="Calibri Light"/>
              </a:rPr>
              <a:t>") within the meaning of applicable securities laws. The FOFI has been prepared by Bengal's management to provide an outlook of the Company's activities and results. The FOFI has been prepared based on a number of assumptions including the assumptions with respect to the costs and expenditures to be incurred by the Company, capital equipment and operating costs, foreign exchange rates, taxation rates for the Company, general and administrative expenses and the prices to be paid for the Company's production. Management does not have firm commitments for all of the costs, expenditures, prices or other financial assumptions used to prepare the FOFI or assurance that such operating results will be achieved and, accordingly, the complete financial effects of all of those costs, expenditures, prices and operating results are not objectively determinable. The actual results of operations of the Company and the resulting financial results will likely vary from the amounts set forth in the analysis presented in this document, and such variation may be material. The Company and its management believe that the FOFI has been prepared on a reasonable basis, reflecting management's best estimates and judgments. However, because this information is highly subjective and subject to numerous risks, it should not be relied on as necessarily indicative of future results. Except as required by applicable securities laws, Bengal undertakes no obligation to update such FOFI and forward-looking statements and information</a:t>
            </a:r>
            <a:r>
              <a:rPr lang="en-US" sz="1000" b="1" i="1">
                <a:latin typeface="Calibri Light"/>
                <a:cs typeface="Calibri Light"/>
              </a:rPr>
              <a:t>.</a:t>
            </a:r>
            <a:r>
              <a:rPr lang="en-US" sz="1000" i="1">
                <a:latin typeface="Calibri Light"/>
                <a:cs typeface="Calibri Light"/>
              </a:rPr>
              <a:t> </a:t>
            </a:r>
            <a:endParaRPr lang="en-US" sz="1000" i="1"/>
          </a:p>
        </p:txBody>
      </p:sp>
      <p:sp>
        <p:nvSpPr>
          <p:cNvPr id="4" name="Slide Number Placeholder 3">
            <a:extLst>
              <a:ext uri="{FF2B5EF4-FFF2-40B4-BE49-F238E27FC236}">
                <a16:creationId xmlns:a16="http://schemas.microsoft.com/office/drawing/2014/main" id="{DD7B5F75-F43F-E84A-0138-2E7862C5ED86}"/>
              </a:ext>
            </a:extLst>
          </p:cNvPr>
          <p:cNvSpPr>
            <a:spLocks noGrp="1"/>
          </p:cNvSpPr>
          <p:nvPr>
            <p:ph type="sldNum" sz="quarter" idx="12"/>
          </p:nvPr>
        </p:nvSpPr>
        <p:spPr/>
        <p:txBody>
          <a:bodyPr/>
          <a:lstStyle/>
          <a:p>
            <a:fld id="{1E2C0C5E-7EEF-4B70-8D8B-D461593B5FCF}" type="slidenum">
              <a:rPr lang="en-US" smtClean="0"/>
              <a:pPr/>
              <a:t>3</a:t>
            </a:fld>
            <a:endParaRPr lang="en-US"/>
          </a:p>
        </p:txBody>
      </p:sp>
    </p:spTree>
    <p:extLst>
      <p:ext uri="{BB962C8B-B14F-4D97-AF65-F5344CB8AC3E}">
        <p14:creationId xmlns:p14="http://schemas.microsoft.com/office/powerpoint/2010/main" val="4052561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E4DDFC1-A39D-4F76-A1AC-CDFE6C118B0F}"/>
              </a:ext>
            </a:extLst>
          </p:cNvPr>
          <p:cNvGrpSpPr/>
          <p:nvPr/>
        </p:nvGrpSpPr>
        <p:grpSpPr>
          <a:xfrm>
            <a:off x="0" y="-45451"/>
            <a:ext cx="12192000" cy="3395959"/>
            <a:chOff x="0" y="-15140"/>
            <a:chExt cx="12192000" cy="3395959"/>
          </a:xfrm>
          <a:solidFill>
            <a:schemeClr val="bg1">
              <a:alpha val="2000"/>
            </a:schemeClr>
          </a:solidFill>
        </p:grpSpPr>
        <p:sp>
          <p:nvSpPr>
            <p:cNvPr id="35" name="Freeform: Shape 34">
              <a:extLst>
                <a:ext uri="{FF2B5EF4-FFF2-40B4-BE49-F238E27FC236}">
                  <a16:creationId xmlns:a16="http://schemas.microsoft.com/office/drawing/2014/main" id="{210270E0-5907-4D81-B7CC-47C1AACB7B70}"/>
                </a:ext>
              </a:extLst>
            </p:cNvPr>
            <p:cNvSpPr/>
            <p:nvPr/>
          </p:nvSpPr>
          <p:spPr>
            <a:xfrm flipV="1">
              <a:off x="0" y="-15140"/>
              <a:ext cx="12192000" cy="3060593"/>
            </a:xfrm>
            <a:custGeom>
              <a:avLst/>
              <a:gdLst>
                <a:gd name="connsiteX0" fmla="*/ 0 w 12192000"/>
                <a:gd name="connsiteY0" fmla="*/ 3060593 h 3060593"/>
                <a:gd name="connsiteX1" fmla="*/ 12192000 w 12192000"/>
                <a:gd name="connsiteY1" fmla="*/ 3060593 h 3060593"/>
                <a:gd name="connsiteX2" fmla="*/ 12192000 w 12192000"/>
                <a:gd name="connsiteY2" fmla="*/ 0 h 3060593"/>
                <a:gd name="connsiteX3" fmla="*/ 12085412 w 12192000"/>
                <a:gd name="connsiteY3" fmla="*/ 50970 h 3060593"/>
                <a:gd name="connsiteX4" fmla="*/ 7640623 w 12192000"/>
                <a:gd name="connsiteY4" fmla="*/ 2893592 h 3060593"/>
                <a:gd name="connsiteX5" fmla="*/ 1163627 w 12192000"/>
                <a:gd name="connsiteY5" fmla="*/ 2493543 h 3060593"/>
                <a:gd name="connsiteX6" fmla="*/ 107714 w 12192000"/>
                <a:gd name="connsiteY6" fmla="*/ 2883014 h 3060593"/>
                <a:gd name="connsiteX7" fmla="*/ 0 w 12192000"/>
                <a:gd name="connsiteY7" fmla="*/ 2934058 h 306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060593">
                  <a:moveTo>
                    <a:pt x="0" y="3060593"/>
                  </a:moveTo>
                  <a:lnTo>
                    <a:pt x="12192000" y="3060593"/>
                  </a:lnTo>
                  <a:lnTo>
                    <a:pt x="12192000" y="0"/>
                  </a:lnTo>
                  <a:lnTo>
                    <a:pt x="12085412" y="50970"/>
                  </a:lnTo>
                  <a:cubicBezTo>
                    <a:pt x="10968257" y="626210"/>
                    <a:pt x="9209072" y="2542756"/>
                    <a:pt x="7640623" y="2893592"/>
                  </a:cubicBezTo>
                  <a:cubicBezTo>
                    <a:pt x="5710226" y="3325392"/>
                    <a:pt x="2713027" y="2106193"/>
                    <a:pt x="1163627" y="2493543"/>
                  </a:cubicBezTo>
                  <a:cubicBezTo>
                    <a:pt x="861010" y="2569197"/>
                    <a:pt x="491416" y="2707347"/>
                    <a:pt x="107714" y="2883014"/>
                  </a:cubicBezTo>
                  <a:lnTo>
                    <a:pt x="0" y="293405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79666C08-4187-4D4B-A7E4-725EC62CA7EA}"/>
                </a:ext>
              </a:extLst>
            </p:cNvPr>
            <p:cNvSpPr/>
            <p:nvPr/>
          </p:nvSpPr>
          <p:spPr>
            <a:xfrm flipV="1">
              <a:off x="0" y="-15140"/>
              <a:ext cx="12192000" cy="3395959"/>
            </a:xfrm>
            <a:custGeom>
              <a:avLst/>
              <a:gdLst>
                <a:gd name="connsiteX0" fmla="*/ 12192000 w 12192000"/>
                <a:gd name="connsiteY0" fmla="*/ 0 h 3395959"/>
                <a:gd name="connsiteX1" fmla="*/ 12192000 w 12192000"/>
                <a:gd name="connsiteY1" fmla="*/ 3395959 h 3395959"/>
                <a:gd name="connsiteX2" fmla="*/ 0 w 12192000"/>
                <a:gd name="connsiteY2" fmla="*/ 3395959 h 3395959"/>
                <a:gd name="connsiteX3" fmla="*/ 0 w 12192000"/>
                <a:gd name="connsiteY3" fmla="*/ 2934058 h 3395959"/>
                <a:gd name="connsiteX4" fmla="*/ 107714 w 12192000"/>
                <a:gd name="connsiteY4" fmla="*/ 2883014 h 3395959"/>
                <a:gd name="connsiteX5" fmla="*/ 1163627 w 12192000"/>
                <a:gd name="connsiteY5" fmla="*/ 2493543 h 3395959"/>
                <a:gd name="connsiteX6" fmla="*/ 7640623 w 12192000"/>
                <a:gd name="connsiteY6" fmla="*/ 2893592 h 3395959"/>
                <a:gd name="connsiteX7" fmla="*/ 12085412 w 12192000"/>
                <a:gd name="connsiteY7" fmla="*/ 50970 h 339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95959">
                  <a:moveTo>
                    <a:pt x="12192000" y="0"/>
                  </a:moveTo>
                  <a:lnTo>
                    <a:pt x="12192000" y="3395959"/>
                  </a:lnTo>
                  <a:lnTo>
                    <a:pt x="0" y="3395959"/>
                  </a:lnTo>
                  <a:lnTo>
                    <a:pt x="0" y="2934058"/>
                  </a:lnTo>
                  <a:lnTo>
                    <a:pt x="107714" y="2883014"/>
                  </a:lnTo>
                  <a:cubicBezTo>
                    <a:pt x="491416" y="2707347"/>
                    <a:pt x="861010" y="2569197"/>
                    <a:pt x="1163627" y="2493543"/>
                  </a:cubicBezTo>
                  <a:cubicBezTo>
                    <a:pt x="2713027" y="2106193"/>
                    <a:pt x="5710226" y="3325392"/>
                    <a:pt x="7640623" y="2893592"/>
                  </a:cubicBezTo>
                  <a:cubicBezTo>
                    <a:pt x="9209072" y="2542756"/>
                    <a:pt x="10968257" y="626210"/>
                    <a:pt x="12085412" y="5097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5" name="Picture 74" descr="A factory with smoke coming out of it&#10;&#10;Description automatically generated">
            <a:extLst>
              <a:ext uri="{FF2B5EF4-FFF2-40B4-BE49-F238E27FC236}">
                <a16:creationId xmlns:a16="http://schemas.microsoft.com/office/drawing/2014/main" id="{FBE606A1-964B-428D-8775-7852558C05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76556" y="0"/>
            <a:ext cx="5967744" cy="6858000"/>
          </a:xfrm>
          <a:prstGeom prst="rect">
            <a:avLst/>
          </a:prstGeom>
        </p:spPr>
      </p:pic>
      <p:sp>
        <p:nvSpPr>
          <p:cNvPr id="12" name="Rectangle 11">
            <a:extLst>
              <a:ext uri="{FF2B5EF4-FFF2-40B4-BE49-F238E27FC236}">
                <a16:creationId xmlns:a16="http://schemas.microsoft.com/office/drawing/2014/main" id="{D2E2000D-AB42-4CD3-81EB-0FB483D77DE4}"/>
              </a:ext>
            </a:extLst>
          </p:cNvPr>
          <p:cNvSpPr/>
          <p:nvPr/>
        </p:nvSpPr>
        <p:spPr>
          <a:xfrm>
            <a:off x="5576556" y="0"/>
            <a:ext cx="5967744" cy="6858000"/>
          </a:xfrm>
          <a:prstGeom prst="rect">
            <a:avLst/>
          </a:prstGeom>
          <a:gradFill>
            <a:gsLst>
              <a:gs pos="16000">
                <a:srgbClr val="166433"/>
              </a:gs>
              <a:gs pos="100000">
                <a:srgbClr val="78C30C">
                  <a:alpha val="8919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4DF656E9-E97C-47DA-B46F-A1B49CD27389}"/>
              </a:ext>
            </a:extLst>
          </p:cNvPr>
          <p:cNvGrpSpPr/>
          <p:nvPr/>
        </p:nvGrpSpPr>
        <p:grpSpPr>
          <a:xfrm>
            <a:off x="567267" y="139329"/>
            <a:ext cx="3263903" cy="4097671"/>
            <a:chOff x="685799" y="2429079"/>
            <a:chExt cx="3263903" cy="3794551"/>
          </a:xfrm>
        </p:grpSpPr>
        <p:sp>
          <p:nvSpPr>
            <p:cNvPr id="13" name="TextBox 12">
              <a:extLst>
                <a:ext uri="{FF2B5EF4-FFF2-40B4-BE49-F238E27FC236}">
                  <a16:creationId xmlns:a16="http://schemas.microsoft.com/office/drawing/2014/main" id="{75882F14-4EE5-4675-A338-CD2307A4017C}"/>
                </a:ext>
              </a:extLst>
            </p:cNvPr>
            <p:cNvSpPr txBox="1"/>
            <p:nvPr/>
          </p:nvSpPr>
          <p:spPr>
            <a:xfrm>
              <a:off x="685799" y="2429079"/>
              <a:ext cx="3263903" cy="1710055"/>
            </a:xfrm>
            <a:prstGeom prst="rect">
              <a:avLst/>
            </a:prstGeom>
            <a:noFill/>
          </p:spPr>
          <p:txBody>
            <a:bodyPr wrap="square" lIns="0" tIns="0" rIns="0" bIns="0" rtlCol="0" anchor="ctr">
              <a:spAutoFit/>
            </a:bodyPr>
            <a:lstStyle/>
            <a:p>
              <a:r>
                <a:rPr lang="en-US" sz="4000" b="1">
                  <a:solidFill>
                    <a:schemeClr val="bg1"/>
                  </a:solidFill>
                  <a:latin typeface="Roboto" panose="02000000000000000000" pitchFamily="2" charset="0"/>
                  <a:ea typeface="Roboto" panose="02000000000000000000" pitchFamily="2" charset="0"/>
                  <a:cs typeface="Arial" panose="020B0604020202020204" pitchFamily="34" charset="0"/>
                </a:rPr>
                <a:t>CORPORATE SNAPSHOT</a:t>
              </a:r>
            </a:p>
            <a:p>
              <a:endParaRPr lang="en-US" sz="4000" b="1">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4" name="TextBox 13">
              <a:extLst>
                <a:ext uri="{FF2B5EF4-FFF2-40B4-BE49-F238E27FC236}">
                  <a16:creationId xmlns:a16="http://schemas.microsoft.com/office/drawing/2014/main" id="{E5DA69E0-E64E-444F-AF36-883441CB0EBB}"/>
                </a:ext>
              </a:extLst>
            </p:cNvPr>
            <p:cNvSpPr txBox="1"/>
            <p:nvPr/>
          </p:nvSpPr>
          <p:spPr>
            <a:xfrm>
              <a:off x="685799" y="3715549"/>
              <a:ext cx="3263903" cy="2508081"/>
            </a:xfrm>
            <a:prstGeom prst="rect">
              <a:avLst/>
            </a:prstGeom>
            <a:noFill/>
          </p:spPr>
          <p:txBody>
            <a:bodyPr wrap="square" lIns="0" tIns="0" rIns="0" bIns="0" rtlCol="0" anchor="ctr">
              <a:spAutoFit/>
            </a:bodyPr>
            <a:lstStyle/>
            <a:p>
              <a:r>
                <a:rPr lang="en-US" sz="1600">
                  <a:solidFill>
                    <a:schemeClr val="bg1"/>
                  </a:solidFill>
                  <a:latin typeface="Roboto" panose="02000000000000000000" pitchFamily="2" charset="0"/>
                  <a:ea typeface="Roboto" panose="02000000000000000000" pitchFamily="2" charset="0"/>
                  <a:cs typeface="Calibri" panose="020F0502020204030204" pitchFamily="34" charset="0"/>
                </a:rPr>
                <a:t>Exploring and producing hydrocarbon assets in Australia for more than 15 years, Bengal Energy has a producing asset together with diverse operated growth opportunities and no debt. The Company has successfully demonstrated implementation of an innovative stranded and vented gas monetization technology, a first in Australia.</a:t>
              </a:r>
            </a:p>
          </p:txBody>
        </p:sp>
      </p:grpSp>
      <p:grpSp>
        <p:nvGrpSpPr>
          <p:cNvPr id="78" name="Group 77">
            <a:extLst>
              <a:ext uri="{FF2B5EF4-FFF2-40B4-BE49-F238E27FC236}">
                <a16:creationId xmlns:a16="http://schemas.microsoft.com/office/drawing/2014/main" id="{334653FD-C2DB-4CB1-9412-0A9E3A365823}"/>
              </a:ext>
            </a:extLst>
          </p:cNvPr>
          <p:cNvGrpSpPr/>
          <p:nvPr/>
        </p:nvGrpSpPr>
        <p:grpSpPr>
          <a:xfrm>
            <a:off x="4118126" y="663142"/>
            <a:ext cx="2816059" cy="2816059"/>
            <a:chOff x="4111841" y="2020971"/>
            <a:chExt cx="2816059" cy="2816059"/>
          </a:xfrm>
        </p:grpSpPr>
        <p:grpSp>
          <p:nvGrpSpPr>
            <p:cNvPr id="74" name="Group 73">
              <a:extLst>
                <a:ext uri="{FF2B5EF4-FFF2-40B4-BE49-F238E27FC236}">
                  <a16:creationId xmlns:a16="http://schemas.microsoft.com/office/drawing/2014/main" id="{5BC73A68-9290-4193-98E6-841BF3D61882}"/>
                </a:ext>
              </a:extLst>
            </p:cNvPr>
            <p:cNvGrpSpPr/>
            <p:nvPr/>
          </p:nvGrpSpPr>
          <p:grpSpPr>
            <a:xfrm>
              <a:off x="4111841" y="2020971"/>
              <a:ext cx="2816059" cy="2816059"/>
              <a:chOff x="3832332" y="1880168"/>
              <a:chExt cx="3097665" cy="3097665"/>
            </a:xfrm>
          </p:grpSpPr>
          <p:sp>
            <p:nvSpPr>
              <p:cNvPr id="66" name="Oval 65">
                <a:extLst>
                  <a:ext uri="{FF2B5EF4-FFF2-40B4-BE49-F238E27FC236}">
                    <a16:creationId xmlns:a16="http://schemas.microsoft.com/office/drawing/2014/main" id="{FB999DBA-6D65-45CD-ACBE-9CE5E8E53E6E}"/>
                  </a:ext>
                </a:extLst>
              </p:cNvPr>
              <p:cNvSpPr/>
              <p:nvPr/>
            </p:nvSpPr>
            <p:spPr>
              <a:xfrm>
                <a:off x="3832332" y="1880168"/>
                <a:ext cx="3097665" cy="3097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descr="A large ship in a body of water&#10;&#10;Description automatically generated">
                <a:extLst>
                  <a:ext uri="{FF2B5EF4-FFF2-40B4-BE49-F238E27FC236}">
                    <a16:creationId xmlns:a16="http://schemas.microsoft.com/office/drawing/2014/main" id="{85BBD454-A50B-4295-8098-3A734292A58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l="824" t="13942" r="27060" b="13942"/>
              <a:stretch/>
            </p:blipFill>
            <p:spPr>
              <a:xfrm>
                <a:off x="3999499" y="2047335"/>
                <a:ext cx="2763331" cy="2763331"/>
              </a:xfrm>
              <a:custGeom>
                <a:avLst/>
                <a:gdLst>
                  <a:gd name="connsiteX0" fmla="*/ 2495647 w 4991294"/>
                  <a:gd name="connsiteY0" fmla="*/ 0 h 4991294"/>
                  <a:gd name="connsiteX1" fmla="*/ 4991294 w 4991294"/>
                  <a:gd name="connsiteY1" fmla="*/ 2495647 h 4991294"/>
                  <a:gd name="connsiteX2" fmla="*/ 2495647 w 4991294"/>
                  <a:gd name="connsiteY2" fmla="*/ 4991294 h 4991294"/>
                  <a:gd name="connsiteX3" fmla="*/ 0 w 4991294"/>
                  <a:gd name="connsiteY3" fmla="*/ 2495647 h 4991294"/>
                  <a:gd name="connsiteX4" fmla="*/ 2495647 w 4991294"/>
                  <a:gd name="connsiteY4" fmla="*/ 0 h 4991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1294" h="4991294">
                    <a:moveTo>
                      <a:pt x="2495647" y="0"/>
                    </a:moveTo>
                    <a:cubicBezTo>
                      <a:pt x="3873955" y="0"/>
                      <a:pt x="4991294" y="1117339"/>
                      <a:pt x="4991294" y="2495647"/>
                    </a:cubicBezTo>
                    <a:cubicBezTo>
                      <a:pt x="4991294" y="3873955"/>
                      <a:pt x="3873955" y="4991294"/>
                      <a:pt x="2495647" y="4991294"/>
                    </a:cubicBezTo>
                    <a:cubicBezTo>
                      <a:pt x="1117339" y="4991294"/>
                      <a:pt x="0" y="3873955"/>
                      <a:pt x="0" y="2495647"/>
                    </a:cubicBezTo>
                    <a:cubicBezTo>
                      <a:pt x="0" y="1117339"/>
                      <a:pt x="1117339" y="0"/>
                      <a:pt x="2495647" y="0"/>
                    </a:cubicBezTo>
                    <a:close/>
                  </a:path>
                </a:pathLst>
              </a:custGeom>
              <a:effectLst>
                <a:outerShdw blurRad="50800" dist="38100" dir="2700000" algn="tl" rotWithShape="0">
                  <a:prstClr val="black">
                    <a:alpha val="40000"/>
                  </a:prstClr>
                </a:outerShdw>
              </a:effectLst>
            </p:spPr>
          </p:pic>
          <p:sp>
            <p:nvSpPr>
              <p:cNvPr id="63" name="Oval 62">
                <a:extLst>
                  <a:ext uri="{FF2B5EF4-FFF2-40B4-BE49-F238E27FC236}">
                    <a16:creationId xmlns:a16="http://schemas.microsoft.com/office/drawing/2014/main" id="{126734D6-B828-4B39-9FAD-A2084CEAD2D2}"/>
                  </a:ext>
                </a:extLst>
              </p:cNvPr>
              <p:cNvSpPr/>
              <p:nvPr/>
            </p:nvSpPr>
            <p:spPr>
              <a:xfrm>
                <a:off x="3999499" y="2047335"/>
                <a:ext cx="2763331" cy="2763331"/>
              </a:xfrm>
              <a:prstGeom prst="ellipse">
                <a:avLst/>
              </a:prstGeom>
              <a:solidFill>
                <a:schemeClr val="tx2">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D0B95AFE-58A6-4E14-BFE8-377AFC5418D7}"/>
                </a:ext>
              </a:extLst>
            </p:cNvPr>
            <p:cNvGrpSpPr/>
            <p:nvPr/>
          </p:nvGrpSpPr>
          <p:grpSpPr>
            <a:xfrm>
              <a:off x="5012720" y="2819833"/>
              <a:ext cx="1014147" cy="1218040"/>
              <a:chOff x="7424738" y="6494463"/>
              <a:chExt cx="300038" cy="360363"/>
            </a:xfrm>
            <a:solidFill>
              <a:schemeClr val="bg1"/>
            </a:solidFill>
          </p:grpSpPr>
          <p:sp>
            <p:nvSpPr>
              <p:cNvPr id="49" name="Freeform 403">
                <a:extLst>
                  <a:ext uri="{FF2B5EF4-FFF2-40B4-BE49-F238E27FC236}">
                    <a16:creationId xmlns:a16="http://schemas.microsoft.com/office/drawing/2014/main" id="{BE5949BD-FCAC-42A8-9133-07F8A1E3A913}"/>
                  </a:ext>
                </a:extLst>
              </p:cNvPr>
              <p:cNvSpPr>
                <a:spLocks/>
              </p:cNvSpPr>
              <p:nvPr/>
            </p:nvSpPr>
            <p:spPr bwMode="auto">
              <a:xfrm>
                <a:off x="7515225" y="6607175"/>
                <a:ext cx="119063" cy="14288"/>
              </a:xfrm>
              <a:custGeom>
                <a:avLst/>
                <a:gdLst>
                  <a:gd name="T0" fmla="*/ 30 w 32"/>
                  <a:gd name="T1" fmla="*/ 4 h 4"/>
                  <a:gd name="T2" fmla="*/ 2 w 32"/>
                  <a:gd name="T3" fmla="*/ 4 h 4"/>
                  <a:gd name="T4" fmla="*/ 0 w 32"/>
                  <a:gd name="T5" fmla="*/ 2 h 4"/>
                  <a:gd name="T6" fmla="*/ 2 w 32"/>
                  <a:gd name="T7" fmla="*/ 0 h 4"/>
                  <a:gd name="T8" fmla="*/ 30 w 32"/>
                  <a:gd name="T9" fmla="*/ 0 h 4"/>
                  <a:gd name="T10" fmla="*/ 32 w 32"/>
                  <a:gd name="T11" fmla="*/ 2 h 4"/>
                  <a:gd name="T12" fmla="*/ 30 w 3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2" h="4">
                    <a:moveTo>
                      <a:pt x="30" y="4"/>
                    </a:moveTo>
                    <a:cubicBezTo>
                      <a:pt x="2" y="4"/>
                      <a:pt x="2" y="4"/>
                      <a:pt x="2" y="4"/>
                    </a:cubicBezTo>
                    <a:cubicBezTo>
                      <a:pt x="1" y="4"/>
                      <a:pt x="0" y="3"/>
                      <a:pt x="0" y="2"/>
                    </a:cubicBezTo>
                    <a:cubicBezTo>
                      <a:pt x="0" y="1"/>
                      <a:pt x="1" y="0"/>
                      <a:pt x="2" y="0"/>
                    </a:cubicBezTo>
                    <a:cubicBezTo>
                      <a:pt x="30" y="0"/>
                      <a:pt x="30" y="0"/>
                      <a:pt x="30" y="0"/>
                    </a:cubicBezTo>
                    <a:cubicBezTo>
                      <a:pt x="31" y="0"/>
                      <a:pt x="32" y="1"/>
                      <a:pt x="32" y="2"/>
                    </a:cubicBezTo>
                    <a:cubicBezTo>
                      <a:pt x="32" y="3"/>
                      <a:pt x="31" y="4"/>
                      <a:pt x="3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404">
                <a:extLst>
                  <a:ext uri="{FF2B5EF4-FFF2-40B4-BE49-F238E27FC236}">
                    <a16:creationId xmlns:a16="http://schemas.microsoft.com/office/drawing/2014/main" id="{302EACFB-AC84-437D-B272-4A79EF945157}"/>
                  </a:ext>
                </a:extLst>
              </p:cNvPr>
              <p:cNvSpPr>
                <a:spLocks/>
              </p:cNvSpPr>
              <p:nvPr/>
            </p:nvSpPr>
            <p:spPr bwMode="auto">
              <a:xfrm>
                <a:off x="7600950" y="6508750"/>
                <a:ext cx="79375" cy="46038"/>
              </a:xfrm>
              <a:custGeom>
                <a:avLst/>
                <a:gdLst>
                  <a:gd name="T0" fmla="*/ 2 w 21"/>
                  <a:gd name="T1" fmla="*/ 12 h 12"/>
                  <a:gd name="T2" fmla="*/ 1 w 21"/>
                  <a:gd name="T3" fmla="*/ 11 h 12"/>
                  <a:gd name="T4" fmla="*/ 1 w 21"/>
                  <a:gd name="T5" fmla="*/ 8 h 12"/>
                  <a:gd name="T6" fmla="*/ 19 w 21"/>
                  <a:gd name="T7" fmla="*/ 3 h 12"/>
                  <a:gd name="T8" fmla="*/ 20 w 21"/>
                  <a:gd name="T9" fmla="*/ 5 h 12"/>
                  <a:gd name="T10" fmla="*/ 18 w 21"/>
                  <a:gd name="T11" fmla="*/ 6 h 12"/>
                  <a:gd name="T12" fmla="*/ 4 w 21"/>
                  <a:gd name="T13" fmla="*/ 11 h 12"/>
                  <a:gd name="T14" fmla="*/ 2 w 21"/>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2">
                    <a:moveTo>
                      <a:pt x="2" y="12"/>
                    </a:moveTo>
                    <a:cubicBezTo>
                      <a:pt x="2" y="12"/>
                      <a:pt x="2" y="11"/>
                      <a:pt x="1" y="11"/>
                    </a:cubicBezTo>
                    <a:cubicBezTo>
                      <a:pt x="0" y="11"/>
                      <a:pt x="0" y="9"/>
                      <a:pt x="1" y="8"/>
                    </a:cubicBezTo>
                    <a:cubicBezTo>
                      <a:pt x="5" y="3"/>
                      <a:pt x="12" y="0"/>
                      <a:pt x="19" y="3"/>
                    </a:cubicBezTo>
                    <a:cubicBezTo>
                      <a:pt x="20" y="3"/>
                      <a:pt x="21" y="4"/>
                      <a:pt x="20" y="5"/>
                    </a:cubicBezTo>
                    <a:cubicBezTo>
                      <a:pt x="20" y="6"/>
                      <a:pt x="19" y="7"/>
                      <a:pt x="18" y="6"/>
                    </a:cubicBezTo>
                    <a:cubicBezTo>
                      <a:pt x="13" y="5"/>
                      <a:pt x="7" y="6"/>
                      <a:pt x="4" y="11"/>
                    </a:cubicBezTo>
                    <a:cubicBezTo>
                      <a:pt x="4"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1" name="Freeform 405">
                <a:extLst>
                  <a:ext uri="{FF2B5EF4-FFF2-40B4-BE49-F238E27FC236}">
                    <a16:creationId xmlns:a16="http://schemas.microsoft.com/office/drawing/2014/main" id="{54904DBA-731D-4B26-A68D-A42BB1A96CF5}"/>
                  </a:ext>
                </a:extLst>
              </p:cNvPr>
              <p:cNvSpPr>
                <a:spLocks/>
              </p:cNvSpPr>
              <p:nvPr/>
            </p:nvSpPr>
            <p:spPr bwMode="auto">
              <a:xfrm>
                <a:off x="7469188" y="6508750"/>
                <a:ext cx="79375" cy="46038"/>
              </a:xfrm>
              <a:custGeom>
                <a:avLst/>
                <a:gdLst>
                  <a:gd name="T0" fmla="*/ 19 w 21"/>
                  <a:gd name="T1" fmla="*/ 12 h 12"/>
                  <a:gd name="T2" fmla="*/ 17 w 21"/>
                  <a:gd name="T3" fmla="*/ 11 h 12"/>
                  <a:gd name="T4" fmla="*/ 3 w 21"/>
                  <a:gd name="T5" fmla="*/ 6 h 12"/>
                  <a:gd name="T6" fmla="*/ 1 w 21"/>
                  <a:gd name="T7" fmla="*/ 5 h 12"/>
                  <a:gd name="T8" fmla="*/ 2 w 21"/>
                  <a:gd name="T9" fmla="*/ 3 h 12"/>
                  <a:gd name="T10" fmla="*/ 20 w 21"/>
                  <a:gd name="T11" fmla="*/ 8 h 12"/>
                  <a:gd name="T12" fmla="*/ 20 w 21"/>
                  <a:gd name="T13" fmla="*/ 11 h 12"/>
                  <a:gd name="T14" fmla="*/ 19 w 21"/>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2">
                    <a:moveTo>
                      <a:pt x="19" y="12"/>
                    </a:moveTo>
                    <a:cubicBezTo>
                      <a:pt x="18" y="12"/>
                      <a:pt x="17" y="11"/>
                      <a:pt x="17" y="11"/>
                    </a:cubicBezTo>
                    <a:cubicBezTo>
                      <a:pt x="14" y="6"/>
                      <a:pt x="8" y="5"/>
                      <a:pt x="3" y="6"/>
                    </a:cubicBezTo>
                    <a:cubicBezTo>
                      <a:pt x="2" y="7"/>
                      <a:pt x="1" y="6"/>
                      <a:pt x="1" y="5"/>
                    </a:cubicBezTo>
                    <a:cubicBezTo>
                      <a:pt x="0" y="4"/>
                      <a:pt x="1" y="3"/>
                      <a:pt x="2" y="3"/>
                    </a:cubicBezTo>
                    <a:cubicBezTo>
                      <a:pt x="9" y="0"/>
                      <a:pt x="16" y="3"/>
                      <a:pt x="20" y="8"/>
                    </a:cubicBezTo>
                    <a:cubicBezTo>
                      <a:pt x="21" y="9"/>
                      <a:pt x="21" y="11"/>
                      <a:pt x="20" y="11"/>
                    </a:cubicBezTo>
                    <a:cubicBezTo>
                      <a:pt x="19" y="11"/>
                      <a:pt x="19" y="12"/>
                      <a:pt x="1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2" name="Freeform 407">
                <a:extLst>
                  <a:ext uri="{FF2B5EF4-FFF2-40B4-BE49-F238E27FC236}">
                    <a16:creationId xmlns:a16="http://schemas.microsoft.com/office/drawing/2014/main" id="{40FE50FC-4EAA-451B-858C-1F72461A40CF}"/>
                  </a:ext>
                </a:extLst>
              </p:cNvPr>
              <p:cNvSpPr>
                <a:spLocks/>
              </p:cNvSpPr>
              <p:nvPr/>
            </p:nvSpPr>
            <p:spPr bwMode="auto">
              <a:xfrm>
                <a:off x="7567613" y="6494463"/>
                <a:ext cx="14288" cy="52388"/>
              </a:xfrm>
              <a:custGeom>
                <a:avLst/>
                <a:gdLst>
                  <a:gd name="T0" fmla="*/ 2 w 4"/>
                  <a:gd name="T1" fmla="*/ 14 h 14"/>
                  <a:gd name="T2" fmla="*/ 0 w 4"/>
                  <a:gd name="T3" fmla="*/ 12 h 14"/>
                  <a:gd name="T4" fmla="*/ 0 w 4"/>
                  <a:gd name="T5" fmla="*/ 2 h 14"/>
                  <a:gd name="T6" fmla="*/ 2 w 4"/>
                  <a:gd name="T7" fmla="*/ 0 h 14"/>
                  <a:gd name="T8" fmla="*/ 4 w 4"/>
                  <a:gd name="T9" fmla="*/ 2 h 14"/>
                  <a:gd name="T10" fmla="*/ 4 w 4"/>
                  <a:gd name="T11" fmla="*/ 12 h 14"/>
                  <a:gd name="T12" fmla="*/ 2 w 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2" y="14"/>
                    </a:moveTo>
                    <a:cubicBezTo>
                      <a:pt x="1" y="14"/>
                      <a:pt x="0" y="13"/>
                      <a:pt x="0" y="12"/>
                    </a:cubicBezTo>
                    <a:cubicBezTo>
                      <a:pt x="0" y="2"/>
                      <a:pt x="0" y="2"/>
                      <a:pt x="0" y="2"/>
                    </a:cubicBezTo>
                    <a:cubicBezTo>
                      <a:pt x="0" y="1"/>
                      <a:pt x="1" y="0"/>
                      <a:pt x="2" y="0"/>
                    </a:cubicBezTo>
                    <a:cubicBezTo>
                      <a:pt x="3" y="0"/>
                      <a:pt x="4" y="1"/>
                      <a:pt x="4" y="2"/>
                    </a:cubicBezTo>
                    <a:cubicBezTo>
                      <a:pt x="4" y="12"/>
                      <a:pt x="4" y="12"/>
                      <a:pt x="4" y="12"/>
                    </a:cubicBezTo>
                    <a:cubicBezTo>
                      <a:pt x="4" y="13"/>
                      <a:pt x="3" y="14"/>
                      <a:pt x="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Freeform 408">
                <a:extLst>
                  <a:ext uri="{FF2B5EF4-FFF2-40B4-BE49-F238E27FC236}">
                    <a16:creationId xmlns:a16="http://schemas.microsoft.com/office/drawing/2014/main" id="{E68A0077-5C92-403F-8CBC-CD19DD98F620}"/>
                  </a:ext>
                </a:extLst>
              </p:cNvPr>
              <p:cNvSpPr>
                <a:spLocks/>
              </p:cNvSpPr>
              <p:nvPr/>
            </p:nvSpPr>
            <p:spPr bwMode="auto">
              <a:xfrm>
                <a:off x="7537450" y="6637338"/>
                <a:ext cx="74613" cy="30163"/>
              </a:xfrm>
              <a:custGeom>
                <a:avLst/>
                <a:gdLst>
                  <a:gd name="T0" fmla="*/ 47 w 47"/>
                  <a:gd name="T1" fmla="*/ 2 h 19"/>
                  <a:gd name="T2" fmla="*/ 47 w 47"/>
                  <a:gd name="T3" fmla="*/ 0 h 19"/>
                  <a:gd name="T4" fmla="*/ 0 w 47"/>
                  <a:gd name="T5" fmla="*/ 0 h 19"/>
                  <a:gd name="T6" fmla="*/ 0 w 47"/>
                  <a:gd name="T7" fmla="*/ 2 h 19"/>
                  <a:gd name="T8" fmla="*/ 23 w 47"/>
                  <a:gd name="T9" fmla="*/ 19 h 19"/>
                  <a:gd name="T10" fmla="*/ 47 w 47"/>
                  <a:gd name="T11" fmla="*/ 2 h 19"/>
                </a:gdLst>
                <a:ahLst/>
                <a:cxnLst>
                  <a:cxn ang="0">
                    <a:pos x="T0" y="T1"/>
                  </a:cxn>
                  <a:cxn ang="0">
                    <a:pos x="T2" y="T3"/>
                  </a:cxn>
                  <a:cxn ang="0">
                    <a:pos x="T4" y="T5"/>
                  </a:cxn>
                  <a:cxn ang="0">
                    <a:pos x="T6" y="T7"/>
                  </a:cxn>
                  <a:cxn ang="0">
                    <a:pos x="T8" y="T9"/>
                  </a:cxn>
                  <a:cxn ang="0">
                    <a:pos x="T10" y="T11"/>
                  </a:cxn>
                </a:cxnLst>
                <a:rect l="0" t="0" r="r" b="b"/>
                <a:pathLst>
                  <a:path w="47" h="19">
                    <a:moveTo>
                      <a:pt x="47" y="2"/>
                    </a:moveTo>
                    <a:lnTo>
                      <a:pt x="47" y="0"/>
                    </a:lnTo>
                    <a:lnTo>
                      <a:pt x="0" y="0"/>
                    </a:lnTo>
                    <a:lnTo>
                      <a:pt x="0" y="2"/>
                    </a:lnTo>
                    <a:lnTo>
                      <a:pt x="23" y="19"/>
                    </a:lnTo>
                    <a:lnTo>
                      <a:pt x="4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4" name="Freeform 409">
                <a:extLst>
                  <a:ext uri="{FF2B5EF4-FFF2-40B4-BE49-F238E27FC236}">
                    <a16:creationId xmlns:a16="http://schemas.microsoft.com/office/drawing/2014/main" id="{28999107-A9B4-4BE5-B2DE-B46E37286B13}"/>
                  </a:ext>
                </a:extLst>
              </p:cNvPr>
              <p:cNvSpPr>
                <a:spLocks/>
              </p:cNvSpPr>
              <p:nvPr/>
            </p:nvSpPr>
            <p:spPr bwMode="auto">
              <a:xfrm>
                <a:off x="7502525" y="6651625"/>
                <a:ext cx="60325" cy="65088"/>
              </a:xfrm>
              <a:custGeom>
                <a:avLst/>
                <a:gdLst>
                  <a:gd name="T0" fmla="*/ 19 w 38"/>
                  <a:gd name="T1" fmla="*/ 0 h 41"/>
                  <a:gd name="T2" fmla="*/ 0 w 38"/>
                  <a:gd name="T3" fmla="*/ 41 h 41"/>
                  <a:gd name="T4" fmla="*/ 38 w 38"/>
                  <a:gd name="T5" fmla="*/ 15 h 41"/>
                  <a:gd name="T6" fmla="*/ 19 w 38"/>
                  <a:gd name="T7" fmla="*/ 0 h 41"/>
                </a:gdLst>
                <a:ahLst/>
                <a:cxnLst>
                  <a:cxn ang="0">
                    <a:pos x="T0" y="T1"/>
                  </a:cxn>
                  <a:cxn ang="0">
                    <a:pos x="T2" y="T3"/>
                  </a:cxn>
                  <a:cxn ang="0">
                    <a:pos x="T4" y="T5"/>
                  </a:cxn>
                  <a:cxn ang="0">
                    <a:pos x="T6" y="T7"/>
                  </a:cxn>
                </a:cxnLst>
                <a:rect l="0" t="0" r="r" b="b"/>
                <a:pathLst>
                  <a:path w="38" h="41">
                    <a:moveTo>
                      <a:pt x="19" y="0"/>
                    </a:moveTo>
                    <a:lnTo>
                      <a:pt x="0" y="41"/>
                    </a:lnTo>
                    <a:lnTo>
                      <a:pt x="38" y="15"/>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5" name="Freeform 410">
                <a:extLst>
                  <a:ext uri="{FF2B5EF4-FFF2-40B4-BE49-F238E27FC236}">
                    <a16:creationId xmlns:a16="http://schemas.microsoft.com/office/drawing/2014/main" id="{ECE98FA2-A2C7-41D1-A643-1BA1D7077D62}"/>
                  </a:ext>
                </a:extLst>
              </p:cNvPr>
              <p:cNvSpPr>
                <a:spLocks/>
              </p:cNvSpPr>
              <p:nvPr/>
            </p:nvSpPr>
            <p:spPr bwMode="auto">
              <a:xfrm>
                <a:off x="7454900" y="6742113"/>
                <a:ext cx="104775" cy="93663"/>
              </a:xfrm>
              <a:custGeom>
                <a:avLst/>
                <a:gdLst>
                  <a:gd name="T0" fmla="*/ 11 w 28"/>
                  <a:gd name="T1" fmla="*/ 0 h 25"/>
                  <a:gd name="T2" fmla="*/ 11 w 28"/>
                  <a:gd name="T3" fmla="*/ 0 h 25"/>
                  <a:gd name="T4" fmla="*/ 0 w 28"/>
                  <a:gd name="T5" fmla="*/ 25 h 25"/>
                  <a:gd name="T6" fmla="*/ 28 w 28"/>
                  <a:gd name="T7" fmla="*/ 9 h 25"/>
                  <a:gd name="T8" fmla="*/ 11 w 28"/>
                  <a:gd name="T9" fmla="*/ 0 h 25"/>
                </a:gdLst>
                <a:ahLst/>
                <a:cxnLst>
                  <a:cxn ang="0">
                    <a:pos x="T0" y="T1"/>
                  </a:cxn>
                  <a:cxn ang="0">
                    <a:pos x="T2" y="T3"/>
                  </a:cxn>
                  <a:cxn ang="0">
                    <a:pos x="T4" y="T5"/>
                  </a:cxn>
                  <a:cxn ang="0">
                    <a:pos x="T6" y="T7"/>
                  </a:cxn>
                  <a:cxn ang="0">
                    <a:pos x="T8" y="T9"/>
                  </a:cxn>
                </a:cxnLst>
                <a:rect l="0" t="0" r="r" b="b"/>
                <a:pathLst>
                  <a:path w="28" h="25">
                    <a:moveTo>
                      <a:pt x="11" y="0"/>
                    </a:moveTo>
                    <a:cubicBezTo>
                      <a:pt x="11" y="0"/>
                      <a:pt x="11" y="0"/>
                      <a:pt x="11" y="0"/>
                    </a:cubicBezTo>
                    <a:cubicBezTo>
                      <a:pt x="0" y="25"/>
                      <a:pt x="0" y="25"/>
                      <a:pt x="0" y="25"/>
                    </a:cubicBezTo>
                    <a:cubicBezTo>
                      <a:pt x="28" y="9"/>
                      <a:pt x="28" y="9"/>
                      <a:pt x="28" y="9"/>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Freeform 411">
                <a:extLst>
                  <a:ext uri="{FF2B5EF4-FFF2-40B4-BE49-F238E27FC236}">
                    <a16:creationId xmlns:a16="http://schemas.microsoft.com/office/drawing/2014/main" id="{A3B2BCFB-FBC9-47A6-8D30-4A6BEDB64EF0}"/>
                  </a:ext>
                </a:extLst>
              </p:cNvPr>
              <p:cNvSpPr>
                <a:spLocks/>
              </p:cNvSpPr>
              <p:nvPr/>
            </p:nvSpPr>
            <p:spPr bwMode="auto">
              <a:xfrm>
                <a:off x="7586663" y="6651625"/>
                <a:ext cx="58738" cy="65088"/>
              </a:xfrm>
              <a:custGeom>
                <a:avLst/>
                <a:gdLst>
                  <a:gd name="T0" fmla="*/ 37 w 37"/>
                  <a:gd name="T1" fmla="*/ 41 h 41"/>
                  <a:gd name="T2" fmla="*/ 18 w 37"/>
                  <a:gd name="T3" fmla="*/ 0 h 41"/>
                  <a:gd name="T4" fmla="*/ 0 w 37"/>
                  <a:gd name="T5" fmla="*/ 15 h 41"/>
                  <a:gd name="T6" fmla="*/ 37 w 37"/>
                  <a:gd name="T7" fmla="*/ 41 h 41"/>
                </a:gdLst>
                <a:ahLst/>
                <a:cxnLst>
                  <a:cxn ang="0">
                    <a:pos x="T0" y="T1"/>
                  </a:cxn>
                  <a:cxn ang="0">
                    <a:pos x="T2" y="T3"/>
                  </a:cxn>
                  <a:cxn ang="0">
                    <a:pos x="T4" y="T5"/>
                  </a:cxn>
                  <a:cxn ang="0">
                    <a:pos x="T6" y="T7"/>
                  </a:cxn>
                </a:cxnLst>
                <a:rect l="0" t="0" r="r" b="b"/>
                <a:pathLst>
                  <a:path w="37" h="41">
                    <a:moveTo>
                      <a:pt x="37" y="41"/>
                    </a:moveTo>
                    <a:lnTo>
                      <a:pt x="18" y="0"/>
                    </a:lnTo>
                    <a:lnTo>
                      <a:pt x="0" y="15"/>
                    </a:lnTo>
                    <a:lnTo>
                      <a:pt x="37"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412">
                <a:extLst>
                  <a:ext uri="{FF2B5EF4-FFF2-40B4-BE49-F238E27FC236}">
                    <a16:creationId xmlns:a16="http://schemas.microsoft.com/office/drawing/2014/main" id="{727E4F8E-3929-45D3-8794-BFEF2FDDB796}"/>
                  </a:ext>
                </a:extLst>
              </p:cNvPr>
              <p:cNvSpPr>
                <a:spLocks/>
              </p:cNvSpPr>
              <p:nvPr/>
            </p:nvSpPr>
            <p:spPr bwMode="auto">
              <a:xfrm>
                <a:off x="7556500" y="6562725"/>
                <a:ext cx="36513" cy="28575"/>
              </a:xfrm>
              <a:custGeom>
                <a:avLst/>
                <a:gdLst>
                  <a:gd name="T0" fmla="*/ 7 w 10"/>
                  <a:gd name="T1" fmla="*/ 1 h 8"/>
                  <a:gd name="T2" fmla="*/ 3 w 10"/>
                  <a:gd name="T3" fmla="*/ 1 h 8"/>
                  <a:gd name="T4" fmla="*/ 0 w 10"/>
                  <a:gd name="T5" fmla="*/ 8 h 8"/>
                  <a:gd name="T6" fmla="*/ 10 w 10"/>
                  <a:gd name="T7" fmla="*/ 8 h 8"/>
                  <a:gd name="T8" fmla="*/ 7 w 10"/>
                  <a:gd name="T9" fmla="*/ 1 h 8"/>
                </a:gdLst>
                <a:ahLst/>
                <a:cxnLst>
                  <a:cxn ang="0">
                    <a:pos x="T0" y="T1"/>
                  </a:cxn>
                  <a:cxn ang="0">
                    <a:pos x="T2" y="T3"/>
                  </a:cxn>
                  <a:cxn ang="0">
                    <a:pos x="T4" y="T5"/>
                  </a:cxn>
                  <a:cxn ang="0">
                    <a:pos x="T6" y="T7"/>
                  </a:cxn>
                  <a:cxn ang="0">
                    <a:pos x="T8" y="T9"/>
                  </a:cxn>
                </a:cxnLst>
                <a:rect l="0" t="0" r="r" b="b"/>
                <a:pathLst>
                  <a:path w="10" h="8">
                    <a:moveTo>
                      <a:pt x="7" y="1"/>
                    </a:moveTo>
                    <a:cubicBezTo>
                      <a:pt x="6" y="0"/>
                      <a:pt x="4" y="0"/>
                      <a:pt x="3" y="1"/>
                    </a:cubicBezTo>
                    <a:cubicBezTo>
                      <a:pt x="0" y="8"/>
                      <a:pt x="0" y="8"/>
                      <a:pt x="0" y="8"/>
                    </a:cubicBezTo>
                    <a:cubicBezTo>
                      <a:pt x="10" y="8"/>
                      <a:pt x="10" y="8"/>
                      <a:pt x="10" y="8"/>
                    </a:cubicBezTo>
                    <a:lnTo>
                      <a:pt x="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413">
                <a:extLst>
                  <a:ext uri="{FF2B5EF4-FFF2-40B4-BE49-F238E27FC236}">
                    <a16:creationId xmlns:a16="http://schemas.microsoft.com/office/drawing/2014/main" id="{30FB9E7F-6C63-4402-9746-3CEBD59B5550}"/>
                  </a:ext>
                </a:extLst>
              </p:cNvPr>
              <p:cNvSpPr>
                <a:spLocks/>
              </p:cNvSpPr>
              <p:nvPr/>
            </p:nvSpPr>
            <p:spPr bwMode="auto">
              <a:xfrm>
                <a:off x="7510463" y="6686550"/>
                <a:ext cx="128588" cy="82550"/>
              </a:xfrm>
              <a:custGeom>
                <a:avLst/>
                <a:gdLst>
                  <a:gd name="T0" fmla="*/ 0 w 81"/>
                  <a:gd name="T1" fmla="*/ 28 h 52"/>
                  <a:gd name="T2" fmla="*/ 40 w 81"/>
                  <a:gd name="T3" fmla="*/ 52 h 52"/>
                  <a:gd name="T4" fmla="*/ 81 w 81"/>
                  <a:gd name="T5" fmla="*/ 28 h 52"/>
                  <a:gd name="T6" fmla="*/ 40 w 81"/>
                  <a:gd name="T7" fmla="*/ 0 h 52"/>
                  <a:gd name="T8" fmla="*/ 0 w 81"/>
                  <a:gd name="T9" fmla="*/ 28 h 52"/>
                </a:gdLst>
                <a:ahLst/>
                <a:cxnLst>
                  <a:cxn ang="0">
                    <a:pos x="T0" y="T1"/>
                  </a:cxn>
                  <a:cxn ang="0">
                    <a:pos x="T2" y="T3"/>
                  </a:cxn>
                  <a:cxn ang="0">
                    <a:pos x="T4" y="T5"/>
                  </a:cxn>
                  <a:cxn ang="0">
                    <a:pos x="T6" y="T7"/>
                  </a:cxn>
                  <a:cxn ang="0">
                    <a:pos x="T8" y="T9"/>
                  </a:cxn>
                </a:cxnLst>
                <a:rect l="0" t="0" r="r" b="b"/>
                <a:pathLst>
                  <a:path w="81" h="52">
                    <a:moveTo>
                      <a:pt x="0" y="28"/>
                    </a:moveTo>
                    <a:lnTo>
                      <a:pt x="40" y="52"/>
                    </a:lnTo>
                    <a:lnTo>
                      <a:pt x="81" y="28"/>
                    </a:lnTo>
                    <a:lnTo>
                      <a:pt x="40" y="0"/>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414">
                <a:extLst>
                  <a:ext uri="{FF2B5EF4-FFF2-40B4-BE49-F238E27FC236}">
                    <a16:creationId xmlns:a16="http://schemas.microsoft.com/office/drawing/2014/main" id="{FEEF6F45-072C-454B-9872-B8F82CB76FF4}"/>
                  </a:ext>
                </a:extLst>
              </p:cNvPr>
              <p:cNvSpPr>
                <a:spLocks/>
              </p:cNvSpPr>
              <p:nvPr/>
            </p:nvSpPr>
            <p:spPr bwMode="auto">
              <a:xfrm>
                <a:off x="7589838" y="6742113"/>
                <a:ext cx="104775" cy="93663"/>
              </a:xfrm>
              <a:custGeom>
                <a:avLst/>
                <a:gdLst>
                  <a:gd name="T0" fmla="*/ 28 w 28"/>
                  <a:gd name="T1" fmla="*/ 25 h 25"/>
                  <a:gd name="T2" fmla="*/ 17 w 28"/>
                  <a:gd name="T3" fmla="*/ 0 h 25"/>
                  <a:gd name="T4" fmla="*/ 17 w 28"/>
                  <a:gd name="T5" fmla="*/ 0 h 25"/>
                  <a:gd name="T6" fmla="*/ 17 w 28"/>
                  <a:gd name="T7" fmla="*/ 0 h 25"/>
                  <a:gd name="T8" fmla="*/ 0 w 28"/>
                  <a:gd name="T9" fmla="*/ 9 h 25"/>
                  <a:gd name="T10" fmla="*/ 28 w 28"/>
                  <a:gd name="T11" fmla="*/ 25 h 25"/>
                </a:gdLst>
                <a:ahLst/>
                <a:cxnLst>
                  <a:cxn ang="0">
                    <a:pos x="T0" y="T1"/>
                  </a:cxn>
                  <a:cxn ang="0">
                    <a:pos x="T2" y="T3"/>
                  </a:cxn>
                  <a:cxn ang="0">
                    <a:pos x="T4" y="T5"/>
                  </a:cxn>
                  <a:cxn ang="0">
                    <a:pos x="T6" y="T7"/>
                  </a:cxn>
                  <a:cxn ang="0">
                    <a:pos x="T8" y="T9"/>
                  </a:cxn>
                  <a:cxn ang="0">
                    <a:pos x="T10" y="T11"/>
                  </a:cxn>
                </a:cxnLst>
                <a:rect l="0" t="0" r="r" b="b"/>
                <a:pathLst>
                  <a:path w="28" h="25">
                    <a:moveTo>
                      <a:pt x="28" y="25"/>
                    </a:moveTo>
                    <a:cubicBezTo>
                      <a:pt x="17" y="0"/>
                      <a:pt x="17" y="0"/>
                      <a:pt x="17" y="0"/>
                    </a:cubicBezTo>
                    <a:cubicBezTo>
                      <a:pt x="17" y="0"/>
                      <a:pt x="17" y="0"/>
                      <a:pt x="17" y="0"/>
                    </a:cubicBezTo>
                    <a:cubicBezTo>
                      <a:pt x="17" y="0"/>
                      <a:pt x="17" y="0"/>
                      <a:pt x="17" y="0"/>
                    </a:cubicBezTo>
                    <a:cubicBezTo>
                      <a:pt x="0" y="9"/>
                      <a:pt x="0" y="9"/>
                      <a:pt x="0" y="9"/>
                    </a:cubicBezTo>
                    <a:lnTo>
                      <a:pt x="28"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Freeform 415">
                <a:extLst>
                  <a:ext uri="{FF2B5EF4-FFF2-40B4-BE49-F238E27FC236}">
                    <a16:creationId xmlns:a16="http://schemas.microsoft.com/office/drawing/2014/main" id="{69800D22-1132-47BA-9287-A8AA97F93A64}"/>
                  </a:ext>
                </a:extLst>
              </p:cNvPr>
              <p:cNvSpPr>
                <a:spLocks/>
              </p:cNvSpPr>
              <p:nvPr/>
            </p:nvSpPr>
            <p:spPr bwMode="auto">
              <a:xfrm>
                <a:off x="7424738" y="6786563"/>
                <a:ext cx="300038" cy="68263"/>
              </a:xfrm>
              <a:custGeom>
                <a:avLst/>
                <a:gdLst>
                  <a:gd name="T0" fmla="*/ 78 w 80"/>
                  <a:gd name="T1" fmla="*/ 14 h 18"/>
                  <a:gd name="T2" fmla="*/ 66 w 80"/>
                  <a:gd name="T3" fmla="*/ 14 h 18"/>
                  <a:gd name="T4" fmla="*/ 40 w 80"/>
                  <a:gd name="T5" fmla="*/ 0 h 18"/>
                  <a:gd name="T6" fmla="*/ 14 w 80"/>
                  <a:gd name="T7" fmla="*/ 14 h 18"/>
                  <a:gd name="T8" fmla="*/ 2 w 80"/>
                  <a:gd name="T9" fmla="*/ 14 h 18"/>
                  <a:gd name="T10" fmla="*/ 0 w 80"/>
                  <a:gd name="T11" fmla="*/ 16 h 18"/>
                  <a:gd name="T12" fmla="*/ 2 w 80"/>
                  <a:gd name="T13" fmla="*/ 18 h 18"/>
                  <a:gd name="T14" fmla="*/ 78 w 80"/>
                  <a:gd name="T15" fmla="*/ 18 h 18"/>
                  <a:gd name="T16" fmla="*/ 80 w 80"/>
                  <a:gd name="T17" fmla="*/ 16 h 18"/>
                  <a:gd name="T18" fmla="*/ 78 w 80"/>
                  <a:gd name="T1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8">
                    <a:moveTo>
                      <a:pt x="78" y="14"/>
                    </a:moveTo>
                    <a:cubicBezTo>
                      <a:pt x="66" y="14"/>
                      <a:pt x="66" y="14"/>
                      <a:pt x="66" y="14"/>
                    </a:cubicBezTo>
                    <a:cubicBezTo>
                      <a:pt x="40" y="0"/>
                      <a:pt x="40" y="0"/>
                      <a:pt x="40" y="0"/>
                    </a:cubicBezTo>
                    <a:cubicBezTo>
                      <a:pt x="14" y="14"/>
                      <a:pt x="14" y="14"/>
                      <a:pt x="14" y="14"/>
                    </a:cubicBezTo>
                    <a:cubicBezTo>
                      <a:pt x="2" y="14"/>
                      <a:pt x="2" y="14"/>
                      <a:pt x="2" y="14"/>
                    </a:cubicBezTo>
                    <a:cubicBezTo>
                      <a:pt x="1" y="14"/>
                      <a:pt x="0" y="15"/>
                      <a:pt x="0" y="16"/>
                    </a:cubicBezTo>
                    <a:cubicBezTo>
                      <a:pt x="0" y="17"/>
                      <a:pt x="1" y="18"/>
                      <a:pt x="2" y="18"/>
                    </a:cubicBezTo>
                    <a:cubicBezTo>
                      <a:pt x="78" y="18"/>
                      <a:pt x="78" y="18"/>
                      <a:pt x="78" y="18"/>
                    </a:cubicBezTo>
                    <a:cubicBezTo>
                      <a:pt x="79" y="18"/>
                      <a:pt x="80" y="17"/>
                      <a:pt x="80" y="16"/>
                    </a:cubicBezTo>
                    <a:cubicBezTo>
                      <a:pt x="80" y="15"/>
                      <a:pt x="79" y="14"/>
                      <a:pt x="7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73" name="TextBox 72">
            <a:extLst>
              <a:ext uri="{FF2B5EF4-FFF2-40B4-BE49-F238E27FC236}">
                <a16:creationId xmlns:a16="http://schemas.microsoft.com/office/drawing/2014/main" id="{C27A9E0D-BB38-4798-BCEF-6757D51DD0DE}"/>
              </a:ext>
            </a:extLst>
          </p:cNvPr>
          <p:cNvSpPr txBox="1"/>
          <p:nvPr/>
        </p:nvSpPr>
        <p:spPr>
          <a:xfrm>
            <a:off x="595648" y="4990996"/>
            <a:ext cx="2924478" cy="246221"/>
          </a:xfrm>
          <a:prstGeom prst="rect">
            <a:avLst/>
          </a:prstGeom>
          <a:noFill/>
        </p:spPr>
        <p:txBody>
          <a:bodyPr wrap="square" lIns="0" tIns="0" rIns="0" bIns="0" rtlCol="0" anchor="ctr">
            <a:spAutoFit/>
          </a:bodyPr>
          <a:lstStyle/>
          <a:p>
            <a:r>
              <a:rPr lang="en-US" sz="1600" b="1">
                <a:solidFill>
                  <a:schemeClr val="bg1"/>
                </a:solidFill>
                <a:latin typeface="Roboto" panose="02000000000000000000" pitchFamily="2" charset="0"/>
                <a:ea typeface="Roboto" panose="02000000000000000000" pitchFamily="2" charset="0"/>
                <a:cs typeface="Arial" panose="020B0604020202020204" pitchFamily="34" charset="0"/>
              </a:rPr>
              <a:t>Nil debt</a:t>
            </a:r>
          </a:p>
        </p:txBody>
      </p:sp>
      <p:sp>
        <p:nvSpPr>
          <p:cNvPr id="2" name="Slide Number Placeholder 1">
            <a:extLst>
              <a:ext uri="{FF2B5EF4-FFF2-40B4-BE49-F238E27FC236}">
                <a16:creationId xmlns:a16="http://schemas.microsoft.com/office/drawing/2014/main" id="{8F699B24-8EA8-4186-B75E-174C5121AEB2}"/>
              </a:ext>
            </a:extLst>
          </p:cNvPr>
          <p:cNvSpPr>
            <a:spLocks noGrp="1"/>
          </p:cNvSpPr>
          <p:nvPr>
            <p:ph type="sldNum" sz="quarter" idx="12"/>
          </p:nvPr>
        </p:nvSpPr>
        <p:spPr/>
        <p:txBody>
          <a:bodyPr/>
          <a:lstStyle/>
          <a:p>
            <a:fld id="{1E2C0C5E-7EEF-4B70-8D8B-D461593B5FCF}" type="slidenum">
              <a:rPr lang="en-US" smtClean="0">
                <a:solidFill>
                  <a:schemeClr val="bg1"/>
                </a:solidFill>
              </a:rPr>
              <a:t>4</a:t>
            </a:fld>
            <a:endParaRPr lang="en-US">
              <a:solidFill>
                <a:schemeClr val="bg1"/>
              </a:solidFill>
            </a:endParaRPr>
          </a:p>
        </p:txBody>
      </p:sp>
      <p:sp>
        <p:nvSpPr>
          <p:cNvPr id="37" name="Rectangle: Top Corners Rounded 36">
            <a:extLst>
              <a:ext uri="{FF2B5EF4-FFF2-40B4-BE49-F238E27FC236}">
                <a16:creationId xmlns:a16="http://schemas.microsoft.com/office/drawing/2014/main" id="{B0638251-A713-4C4A-AEE9-C30C482C7F55}"/>
              </a:ext>
            </a:extLst>
          </p:cNvPr>
          <p:cNvSpPr/>
          <p:nvPr/>
        </p:nvSpPr>
        <p:spPr>
          <a:xfrm>
            <a:off x="11022112" y="6831023"/>
            <a:ext cx="474301" cy="45719"/>
          </a:xfrm>
          <a:prstGeom prst="round2SameRect">
            <a:avLst>
              <a:gd name="adj1" fmla="val 16864"/>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E77C16A-7795-8AD3-9BD7-A5B3D3234E0C}"/>
              </a:ext>
            </a:extLst>
          </p:cNvPr>
          <p:cNvSpPr txBox="1"/>
          <p:nvPr/>
        </p:nvSpPr>
        <p:spPr>
          <a:xfrm>
            <a:off x="595648" y="5480426"/>
            <a:ext cx="4239053" cy="246221"/>
          </a:xfrm>
          <a:prstGeom prst="rect">
            <a:avLst/>
          </a:prstGeom>
          <a:noFill/>
        </p:spPr>
        <p:txBody>
          <a:bodyPr wrap="square" lIns="0" tIns="0" rIns="0" bIns="0" rtlCol="0" anchor="ctr">
            <a:spAutoFit/>
          </a:bodyPr>
          <a:lstStyle/>
          <a:p>
            <a:r>
              <a:rPr lang="en-US" sz="1600" b="1">
                <a:solidFill>
                  <a:schemeClr val="bg1"/>
                </a:solidFill>
                <a:latin typeface="Roboto" panose="02000000000000000000" pitchFamily="2" charset="0"/>
                <a:ea typeface="Roboto" panose="02000000000000000000" pitchFamily="2" charset="0"/>
                <a:cs typeface="Arial" panose="020B0604020202020204" pitchFamily="34" charset="0"/>
              </a:rPr>
              <a:t>Reserves Value (March 31, 2025)</a:t>
            </a:r>
          </a:p>
        </p:txBody>
      </p:sp>
      <p:sp>
        <p:nvSpPr>
          <p:cNvPr id="39" name="TextBox 38">
            <a:extLst>
              <a:ext uri="{FF2B5EF4-FFF2-40B4-BE49-F238E27FC236}">
                <a16:creationId xmlns:a16="http://schemas.microsoft.com/office/drawing/2014/main" id="{95FDA1C0-C8A3-488F-5235-EF8B9E14A74F}"/>
              </a:ext>
            </a:extLst>
          </p:cNvPr>
          <p:cNvSpPr txBox="1"/>
          <p:nvPr/>
        </p:nvSpPr>
        <p:spPr>
          <a:xfrm>
            <a:off x="599979" y="5865461"/>
            <a:ext cx="4837561" cy="246221"/>
          </a:xfrm>
          <a:prstGeom prst="rect">
            <a:avLst/>
          </a:prstGeom>
          <a:noFill/>
        </p:spPr>
        <p:txBody>
          <a:bodyPr wrap="square" lIns="0" tIns="0" rIns="0" bIns="0" rtlCol="0" anchor="ctr">
            <a:spAutoFit/>
          </a:bodyPr>
          <a:lstStyle/>
          <a:p>
            <a:r>
              <a:rPr lang="en-US" sz="1600" b="1" dirty="0">
                <a:solidFill>
                  <a:schemeClr val="bg1"/>
                </a:solidFill>
                <a:latin typeface="Roboto"/>
                <a:ea typeface="Roboto"/>
                <a:cs typeface="Calibri"/>
              </a:rPr>
              <a:t>2P NPV10 B. Tax $42.6 million, $0.09/share (basic)</a:t>
            </a:r>
          </a:p>
        </p:txBody>
      </p:sp>
      <p:graphicFrame>
        <p:nvGraphicFramePr>
          <p:cNvPr id="40" name="object 10">
            <a:extLst>
              <a:ext uri="{FF2B5EF4-FFF2-40B4-BE49-F238E27FC236}">
                <a16:creationId xmlns:a16="http://schemas.microsoft.com/office/drawing/2014/main" id="{F7C6A714-FFED-553E-60B6-F1714D587DA0}"/>
              </a:ext>
            </a:extLst>
          </p:cNvPr>
          <p:cNvGraphicFramePr>
            <a:graphicFrameLocks noGrp="1"/>
          </p:cNvGraphicFramePr>
          <p:nvPr>
            <p:extLst>
              <p:ext uri="{D42A27DB-BD31-4B8C-83A1-F6EECF244321}">
                <p14:modId xmlns:p14="http://schemas.microsoft.com/office/powerpoint/2010/main" val="556451725"/>
              </p:ext>
            </p:extLst>
          </p:nvPr>
        </p:nvGraphicFramePr>
        <p:xfrm>
          <a:off x="7237166" y="1822102"/>
          <a:ext cx="3802575" cy="3158340"/>
        </p:xfrm>
        <a:graphic>
          <a:graphicData uri="http://schemas.openxmlformats.org/drawingml/2006/table">
            <a:tbl>
              <a:tblPr bandRow="1">
                <a:tableStyleId>{C083E6E3-FA7D-4D7B-A595-EF9225AFEA82}</a:tableStyleId>
              </a:tblPr>
              <a:tblGrid>
                <a:gridCol w="2306514">
                  <a:extLst>
                    <a:ext uri="{9D8B030D-6E8A-4147-A177-3AD203B41FA5}">
                      <a16:colId xmlns:a16="http://schemas.microsoft.com/office/drawing/2014/main" val="20000"/>
                    </a:ext>
                  </a:extLst>
                </a:gridCol>
                <a:gridCol w="1496061">
                  <a:extLst>
                    <a:ext uri="{9D8B030D-6E8A-4147-A177-3AD203B41FA5}">
                      <a16:colId xmlns:a16="http://schemas.microsoft.com/office/drawing/2014/main" val="20001"/>
                    </a:ext>
                  </a:extLst>
                </a:gridCol>
              </a:tblGrid>
              <a:tr h="631668">
                <a:tc>
                  <a:txBody>
                    <a:bodyPr/>
                    <a:lstStyle/>
                    <a:p>
                      <a:pPr marL="41275" algn="l">
                        <a:lnSpc>
                          <a:spcPts val="2205"/>
                        </a:lnSpc>
                      </a:pPr>
                      <a:r>
                        <a:rPr lang="en-AU" sz="1800" b="1" spc="170">
                          <a:solidFill>
                            <a:schemeClr val="bg1"/>
                          </a:solidFill>
                        </a:rPr>
                        <a:t> TSX</a:t>
                      </a:r>
                      <a:r>
                        <a:rPr sz="1800" b="1" spc="-135">
                          <a:solidFill>
                            <a:schemeClr val="bg1"/>
                          </a:solidFill>
                        </a:rPr>
                        <a:t> </a:t>
                      </a:r>
                      <a:r>
                        <a:rPr lang="en-AU" sz="1800" b="1" spc="50">
                          <a:solidFill>
                            <a:schemeClr val="bg1"/>
                          </a:solidFill>
                        </a:rPr>
                        <a:t>c</a:t>
                      </a:r>
                      <a:r>
                        <a:rPr sz="1800" b="1" spc="50">
                          <a:solidFill>
                            <a:schemeClr val="bg1"/>
                          </a:solidFill>
                        </a:rPr>
                        <a:t>ode</a:t>
                      </a:r>
                      <a:endParaRPr sz="1800" b="1">
                        <a:solidFill>
                          <a:schemeClr val="bg1"/>
                        </a:solidFill>
                        <a:latin typeface="Roboto" panose="02000000000000000000" pitchFamily="2" charset="0"/>
                        <a:ea typeface="Roboto" panose="02000000000000000000" pitchFamily="2" charset="0"/>
                        <a:cs typeface="Trebuchet MS"/>
                      </a:endParaRPr>
                    </a:p>
                  </a:txBody>
                  <a:tcPr marL="0" marR="0" marT="0" marB="0" anchor="ctr"/>
                </a:tc>
                <a:tc>
                  <a:txBody>
                    <a:bodyPr/>
                    <a:lstStyle/>
                    <a:p>
                      <a:pPr marL="41275" algn="l">
                        <a:lnSpc>
                          <a:spcPts val="2205"/>
                        </a:lnSpc>
                      </a:pPr>
                      <a:r>
                        <a:rPr lang="en-AU" sz="1800" b="0" spc="120">
                          <a:solidFill>
                            <a:schemeClr val="bg1"/>
                          </a:solidFill>
                        </a:rPr>
                        <a:t>BNG</a:t>
                      </a:r>
                      <a:endParaRPr sz="1800" b="0">
                        <a:solidFill>
                          <a:schemeClr val="bg1"/>
                        </a:solidFill>
                        <a:latin typeface="Roboto" panose="02000000000000000000" pitchFamily="2" charset="0"/>
                        <a:ea typeface="Roboto" panose="02000000000000000000" pitchFamily="2" charset="0"/>
                        <a:cs typeface="Trebuchet MS"/>
                      </a:endParaRPr>
                    </a:p>
                  </a:txBody>
                  <a:tcPr marL="0" marR="0" marT="0" marB="0" anchor="ctr"/>
                </a:tc>
                <a:extLst>
                  <a:ext uri="{0D108BD9-81ED-4DB2-BD59-A6C34878D82A}">
                    <a16:rowId xmlns:a16="http://schemas.microsoft.com/office/drawing/2014/main" val="10000"/>
                  </a:ext>
                </a:extLst>
              </a:tr>
              <a:tr h="631668">
                <a:tc>
                  <a:txBody>
                    <a:bodyPr/>
                    <a:lstStyle/>
                    <a:p>
                      <a:pPr marL="41275" algn="l">
                        <a:lnSpc>
                          <a:spcPts val="2205"/>
                        </a:lnSpc>
                      </a:pPr>
                      <a:r>
                        <a:rPr lang="en-AU" sz="1800" b="1" spc="170">
                          <a:solidFill>
                            <a:schemeClr val="bg1"/>
                          </a:solidFill>
                        </a:rPr>
                        <a:t> TSX</a:t>
                      </a:r>
                      <a:r>
                        <a:rPr sz="1800" b="1" spc="-120">
                          <a:solidFill>
                            <a:schemeClr val="bg1"/>
                          </a:solidFill>
                        </a:rPr>
                        <a:t> </a:t>
                      </a:r>
                      <a:r>
                        <a:rPr lang="en-AU" sz="1800" b="1" spc="30">
                          <a:solidFill>
                            <a:schemeClr val="bg1"/>
                          </a:solidFill>
                        </a:rPr>
                        <a:t>s</a:t>
                      </a:r>
                      <a:r>
                        <a:rPr sz="1800" b="1" spc="30">
                          <a:solidFill>
                            <a:schemeClr val="bg1"/>
                          </a:solidFill>
                        </a:rPr>
                        <a:t>hare</a:t>
                      </a:r>
                      <a:r>
                        <a:rPr sz="1800" b="1" spc="-120">
                          <a:solidFill>
                            <a:schemeClr val="bg1"/>
                          </a:solidFill>
                        </a:rPr>
                        <a:t> </a:t>
                      </a:r>
                      <a:r>
                        <a:rPr lang="en-AU" sz="1800" b="1" spc="10">
                          <a:solidFill>
                            <a:schemeClr val="bg1"/>
                          </a:solidFill>
                        </a:rPr>
                        <a:t>p</a:t>
                      </a:r>
                      <a:r>
                        <a:rPr sz="1800" b="1" spc="10">
                          <a:solidFill>
                            <a:schemeClr val="bg1"/>
                          </a:solidFill>
                        </a:rPr>
                        <a:t>rice</a:t>
                      </a:r>
                      <a:endParaRPr sz="1800" b="1">
                        <a:solidFill>
                          <a:schemeClr val="bg1"/>
                        </a:solidFill>
                        <a:latin typeface="Roboto" panose="02000000000000000000" pitchFamily="2" charset="0"/>
                        <a:ea typeface="Roboto" panose="02000000000000000000" pitchFamily="2" charset="0"/>
                        <a:cs typeface="Trebuchet MS"/>
                      </a:endParaRPr>
                    </a:p>
                  </a:txBody>
                  <a:tcPr marL="0" marR="0" marT="0" marB="0" anchor="ctr"/>
                </a:tc>
                <a:tc>
                  <a:txBody>
                    <a:bodyPr/>
                    <a:lstStyle/>
                    <a:p>
                      <a:pPr marL="41275" algn="l">
                        <a:lnSpc>
                          <a:spcPts val="2205"/>
                        </a:lnSpc>
                      </a:pPr>
                      <a:r>
                        <a:rPr lang="en-AU" sz="1800" b="0" spc="15">
                          <a:solidFill>
                            <a:schemeClr val="bg1"/>
                          </a:solidFill>
                        </a:rPr>
                        <a:t>C$</a:t>
                      </a:r>
                      <a:r>
                        <a:rPr sz="1800" b="0" spc="15">
                          <a:solidFill>
                            <a:schemeClr val="bg1"/>
                          </a:solidFill>
                        </a:rPr>
                        <a:t>0</a:t>
                      </a:r>
                      <a:r>
                        <a:rPr lang="en-CA" sz="1800" b="0" spc="15">
                          <a:solidFill>
                            <a:schemeClr val="bg1"/>
                          </a:solidFill>
                        </a:rPr>
                        <a:t>.</a:t>
                      </a:r>
                      <a:r>
                        <a:rPr lang="en-AU" sz="1800" b="0" spc="15">
                          <a:solidFill>
                            <a:schemeClr val="bg1"/>
                          </a:solidFill>
                        </a:rPr>
                        <a:t>01</a:t>
                      </a:r>
                      <a:endParaRPr sz="1800" b="0">
                        <a:solidFill>
                          <a:schemeClr val="bg1"/>
                        </a:solidFill>
                        <a:latin typeface="Roboto" panose="02000000000000000000" pitchFamily="2" charset="0"/>
                        <a:ea typeface="Roboto" panose="02000000000000000000" pitchFamily="2" charset="0"/>
                        <a:cs typeface="Trebuchet MS"/>
                      </a:endParaRPr>
                    </a:p>
                  </a:txBody>
                  <a:tcPr marL="0" marR="0" marT="0" marB="0" anchor="ctr"/>
                </a:tc>
                <a:extLst>
                  <a:ext uri="{0D108BD9-81ED-4DB2-BD59-A6C34878D82A}">
                    <a16:rowId xmlns:a16="http://schemas.microsoft.com/office/drawing/2014/main" val="10001"/>
                  </a:ext>
                </a:extLst>
              </a:tr>
              <a:tr h="631668">
                <a:tc>
                  <a:txBody>
                    <a:bodyPr/>
                    <a:lstStyle/>
                    <a:p>
                      <a:pPr marL="41275" algn="l">
                        <a:lnSpc>
                          <a:spcPts val="2205"/>
                        </a:lnSpc>
                      </a:pPr>
                      <a:r>
                        <a:rPr lang="en-AU" sz="1800" b="1" spc="65">
                          <a:solidFill>
                            <a:schemeClr val="bg1"/>
                          </a:solidFill>
                        </a:rPr>
                        <a:t> </a:t>
                      </a:r>
                      <a:r>
                        <a:rPr sz="1800" b="1" spc="65">
                          <a:solidFill>
                            <a:schemeClr val="bg1"/>
                          </a:solidFill>
                        </a:rPr>
                        <a:t>Shares</a:t>
                      </a:r>
                      <a:r>
                        <a:rPr sz="1800" b="1" spc="-120">
                          <a:solidFill>
                            <a:schemeClr val="bg1"/>
                          </a:solidFill>
                        </a:rPr>
                        <a:t> </a:t>
                      </a:r>
                      <a:r>
                        <a:rPr sz="1800" b="1" spc="50">
                          <a:solidFill>
                            <a:schemeClr val="bg1"/>
                          </a:solidFill>
                        </a:rPr>
                        <a:t>on</a:t>
                      </a:r>
                      <a:r>
                        <a:rPr sz="1800" b="1" spc="-120">
                          <a:solidFill>
                            <a:schemeClr val="bg1"/>
                          </a:solidFill>
                        </a:rPr>
                        <a:t> </a:t>
                      </a:r>
                      <a:r>
                        <a:rPr sz="1800" b="1" spc="75">
                          <a:solidFill>
                            <a:schemeClr val="bg1"/>
                          </a:solidFill>
                        </a:rPr>
                        <a:t>issue</a:t>
                      </a:r>
                      <a:endParaRPr sz="1800" b="1">
                        <a:solidFill>
                          <a:schemeClr val="bg1"/>
                        </a:solidFill>
                        <a:latin typeface="Roboto" panose="02000000000000000000" pitchFamily="2" charset="0"/>
                        <a:ea typeface="Roboto" panose="02000000000000000000" pitchFamily="2" charset="0"/>
                        <a:cs typeface="Trebuchet MS"/>
                      </a:endParaRPr>
                    </a:p>
                  </a:txBody>
                  <a:tcPr marL="0" marR="0" marT="0" marB="0" anchor="ctr"/>
                </a:tc>
                <a:tc>
                  <a:txBody>
                    <a:bodyPr/>
                    <a:lstStyle/>
                    <a:p>
                      <a:pPr algn="l">
                        <a:lnSpc>
                          <a:spcPct val="100000"/>
                        </a:lnSpc>
                      </a:pPr>
                      <a:r>
                        <a:rPr lang="en-AU" sz="1800" b="0">
                          <a:solidFill>
                            <a:schemeClr val="bg1"/>
                          </a:solidFill>
                        </a:rPr>
                        <a:t> 485.3 million</a:t>
                      </a:r>
                      <a:endParaRPr sz="2800" b="0">
                        <a:solidFill>
                          <a:schemeClr val="bg1"/>
                        </a:solidFill>
                        <a:latin typeface="Roboto" panose="02000000000000000000" pitchFamily="2" charset="0"/>
                        <a:ea typeface="Roboto" panose="02000000000000000000" pitchFamily="2" charset="0"/>
                        <a:cs typeface="Times New Roman"/>
                      </a:endParaRPr>
                    </a:p>
                  </a:txBody>
                  <a:tcPr marL="0" marR="0" marT="0" marB="0" anchor="ctr"/>
                </a:tc>
                <a:extLst>
                  <a:ext uri="{0D108BD9-81ED-4DB2-BD59-A6C34878D82A}">
                    <a16:rowId xmlns:a16="http://schemas.microsoft.com/office/drawing/2014/main" val="10002"/>
                  </a:ext>
                </a:extLst>
              </a:tr>
              <a:tr h="631668">
                <a:tc>
                  <a:txBody>
                    <a:bodyPr/>
                    <a:lstStyle/>
                    <a:p>
                      <a:pPr marL="41275" algn="l">
                        <a:lnSpc>
                          <a:spcPts val="2205"/>
                        </a:lnSpc>
                      </a:pPr>
                      <a:r>
                        <a:rPr lang="en-AU" sz="1800" b="1" spc="25">
                          <a:solidFill>
                            <a:schemeClr val="bg1"/>
                          </a:solidFill>
                        </a:rPr>
                        <a:t> </a:t>
                      </a:r>
                      <a:r>
                        <a:rPr sz="1800" b="1" spc="25">
                          <a:solidFill>
                            <a:schemeClr val="bg1"/>
                          </a:solidFill>
                        </a:rPr>
                        <a:t>Market</a:t>
                      </a:r>
                      <a:r>
                        <a:rPr sz="1800" b="1" spc="-140">
                          <a:solidFill>
                            <a:schemeClr val="bg1"/>
                          </a:solidFill>
                        </a:rPr>
                        <a:t> </a:t>
                      </a:r>
                      <a:r>
                        <a:rPr lang="en-US" sz="1800" b="1" spc="-5">
                          <a:solidFill>
                            <a:schemeClr val="bg1"/>
                          </a:solidFill>
                        </a:rPr>
                        <a:t>capitalization</a:t>
                      </a:r>
                      <a:r>
                        <a:rPr lang="en-AU" sz="1800" b="1" spc="-5">
                          <a:solidFill>
                            <a:schemeClr val="bg1"/>
                          </a:solidFill>
                        </a:rPr>
                        <a:t> </a:t>
                      </a:r>
                      <a:endParaRPr sz="1800" b="1">
                        <a:solidFill>
                          <a:schemeClr val="bg1"/>
                        </a:solidFill>
                        <a:latin typeface="Roboto" panose="02000000000000000000" pitchFamily="2" charset="0"/>
                        <a:ea typeface="Roboto" panose="02000000000000000000" pitchFamily="2" charset="0"/>
                        <a:cs typeface="Trebuchet MS"/>
                      </a:endParaRPr>
                    </a:p>
                  </a:txBody>
                  <a:tcPr marL="0" marR="0" marT="0" marB="0" anchor="ctr"/>
                </a:tc>
                <a:tc>
                  <a:txBody>
                    <a:bodyPr/>
                    <a:lstStyle/>
                    <a:p>
                      <a:pPr marL="41275" algn="l">
                        <a:lnSpc>
                          <a:spcPts val="2205"/>
                        </a:lnSpc>
                      </a:pPr>
                      <a:r>
                        <a:rPr lang="en-AU" sz="1800" b="0" spc="35">
                          <a:solidFill>
                            <a:schemeClr val="bg1"/>
                          </a:solidFill>
                        </a:rPr>
                        <a:t>C$10 </a:t>
                      </a:r>
                      <a:r>
                        <a:rPr lang="en-AU" sz="1800" b="0">
                          <a:solidFill>
                            <a:schemeClr val="bg1"/>
                          </a:solidFill>
                        </a:rPr>
                        <a:t>million</a:t>
                      </a:r>
                      <a:endParaRPr sz="1800" b="0">
                        <a:solidFill>
                          <a:schemeClr val="bg1"/>
                        </a:solidFill>
                        <a:latin typeface="Roboto" panose="02000000000000000000" pitchFamily="2" charset="0"/>
                        <a:ea typeface="Roboto" panose="02000000000000000000" pitchFamily="2" charset="0"/>
                        <a:cs typeface="Trebuchet MS"/>
                      </a:endParaRPr>
                    </a:p>
                  </a:txBody>
                  <a:tcPr marL="0" marR="0" marT="0" marB="0" anchor="ctr"/>
                </a:tc>
                <a:extLst>
                  <a:ext uri="{0D108BD9-81ED-4DB2-BD59-A6C34878D82A}">
                    <a16:rowId xmlns:a16="http://schemas.microsoft.com/office/drawing/2014/main" val="10003"/>
                  </a:ext>
                </a:extLst>
              </a:tr>
              <a:tr h="631668">
                <a:tc>
                  <a:txBody>
                    <a:bodyPr/>
                    <a:lstStyle/>
                    <a:p>
                      <a:pPr marL="41275" algn="l">
                        <a:lnSpc>
                          <a:spcPts val="2205"/>
                        </a:lnSpc>
                      </a:pPr>
                      <a:r>
                        <a:rPr lang="en-AU" sz="1800" b="1" spc="-5">
                          <a:solidFill>
                            <a:schemeClr val="bg1"/>
                          </a:solidFill>
                        </a:rPr>
                        <a:t> </a:t>
                      </a:r>
                      <a:r>
                        <a:rPr sz="1800" b="1" spc="-5">
                          <a:solidFill>
                            <a:schemeClr val="bg1"/>
                          </a:solidFill>
                        </a:rPr>
                        <a:t>Debt</a:t>
                      </a:r>
                      <a:endParaRPr sz="1800" b="1">
                        <a:solidFill>
                          <a:schemeClr val="bg1"/>
                        </a:solidFill>
                        <a:latin typeface="Roboto" panose="02000000000000000000" pitchFamily="2" charset="0"/>
                        <a:ea typeface="Roboto" panose="02000000000000000000" pitchFamily="2" charset="0"/>
                        <a:cs typeface="Trebuchet MS"/>
                      </a:endParaRPr>
                    </a:p>
                  </a:txBody>
                  <a:tcPr marL="0" marR="0" marT="0" marB="0" anchor="ctr"/>
                </a:tc>
                <a:tc>
                  <a:txBody>
                    <a:bodyPr/>
                    <a:lstStyle/>
                    <a:p>
                      <a:pPr algn="l">
                        <a:lnSpc>
                          <a:spcPct val="100000"/>
                        </a:lnSpc>
                      </a:pPr>
                      <a:r>
                        <a:rPr lang="en-AU" sz="1800" b="0" kern="1200" spc="35">
                          <a:solidFill>
                            <a:schemeClr val="bg1"/>
                          </a:solidFill>
                          <a:latin typeface="+mn-lt"/>
                          <a:ea typeface="+mn-ea"/>
                          <a:cs typeface="+mn-cs"/>
                        </a:rPr>
                        <a:t>Nil</a:t>
                      </a:r>
                      <a:endParaRPr sz="1800" b="0" kern="1200" spc="35">
                        <a:solidFill>
                          <a:schemeClr val="bg1"/>
                        </a:solidFill>
                        <a:latin typeface="+mn-lt"/>
                        <a:ea typeface="+mn-ea"/>
                        <a:cs typeface="+mn-cs"/>
                      </a:endParaRPr>
                    </a:p>
                  </a:txBody>
                  <a:tcPr marL="0" marR="0" marT="0" marB="0" anchor="ctr"/>
                </a:tc>
                <a:extLst>
                  <a:ext uri="{0D108BD9-81ED-4DB2-BD59-A6C34878D82A}">
                    <a16:rowId xmlns:a16="http://schemas.microsoft.com/office/drawing/2014/main" val="10006"/>
                  </a:ext>
                </a:extLst>
              </a:tr>
            </a:tbl>
          </a:graphicData>
        </a:graphic>
      </p:graphicFrame>
      <p:sp>
        <p:nvSpPr>
          <p:cNvPr id="41" name="TextBox 40">
            <a:extLst>
              <a:ext uri="{FF2B5EF4-FFF2-40B4-BE49-F238E27FC236}">
                <a16:creationId xmlns:a16="http://schemas.microsoft.com/office/drawing/2014/main" id="{10DC2F42-80FB-6F1D-E58A-0034D27B5FED}"/>
              </a:ext>
            </a:extLst>
          </p:cNvPr>
          <p:cNvSpPr txBox="1"/>
          <p:nvPr/>
        </p:nvSpPr>
        <p:spPr>
          <a:xfrm>
            <a:off x="6597093" y="1043600"/>
            <a:ext cx="4755954" cy="369332"/>
          </a:xfrm>
          <a:prstGeom prst="rect">
            <a:avLst/>
          </a:prstGeom>
          <a:noFill/>
        </p:spPr>
        <p:txBody>
          <a:bodyPr wrap="square" lIns="0" tIns="0" rIns="0" bIns="0" rtlCol="0" anchor="ctr">
            <a:spAutoFit/>
          </a:bodyPr>
          <a:lstStyle/>
          <a:p>
            <a:pPr algn="ctr"/>
            <a:r>
              <a:rPr lang="en-US" sz="2400" b="1">
                <a:solidFill>
                  <a:schemeClr val="bg1"/>
                </a:solidFill>
                <a:latin typeface="Roboto" panose="02000000000000000000" pitchFamily="2" charset="0"/>
                <a:ea typeface="Roboto" panose="02000000000000000000" pitchFamily="2" charset="0"/>
                <a:cs typeface="Arial" panose="020B0604020202020204" pitchFamily="34" charset="0"/>
              </a:rPr>
              <a:t>CAPITAL STRUCTURE</a:t>
            </a:r>
          </a:p>
        </p:txBody>
      </p:sp>
      <p:sp>
        <p:nvSpPr>
          <p:cNvPr id="43" name="TextBox 42">
            <a:extLst>
              <a:ext uri="{FF2B5EF4-FFF2-40B4-BE49-F238E27FC236}">
                <a16:creationId xmlns:a16="http://schemas.microsoft.com/office/drawing/2014/main" id="{6CC9E9EA-2559-B449-F961-C2639A1B5DAC}"/>
              </a:ext>
            </a:extLst>
          </p:cNvPr>
          <p:cNvSpPr txBox="1"/>
          <p:nvPr/>
        </p:nvSpPr>
        <p:spPr>
          <a:xfrm>
            <a:off x="595648" y="4485409"/>
            <a:ext cx="4022539" cy="246221"/>
          </a:xfrm>
          <a:prstGeom prst="rect">
            <a:avLst/>
          </a:prstGeom>
          <a:noFill/>
        </p:spPr>
        <p:txBody>
          <a:bodyPr wrap="square" lIns="0" tIns="0" rIns="0" bIns="0" rtlCol="0" anchor="ctr">
            <a:spAutoFit/>
          </a:bodyPr>
          <a:lstStyle/>
          <a:p>
            <a:r>
              <a:rPr lang="en-US" sz="1600" b="1">
                <a:solidFill>
                  <a:schemeClr val="bg1"/>
                </a:solidFill>
                <a:latin typeface="Roboto" panose="02000000000000000000" pitchFamily="2" charset="0"/>
                <a:ea typeface="Roboto" panose="02000000000000000000" pitchFamily="2" charset="0"/>
                <a:cs typeface="Calibri" panose="020F0502020204030204" pitchFamily="34" charset="0"/>
              </a:rPr>
              <a:t>Free Op CF</a:t>
            </a:r>
          </a:p>
        </p:txBody>
      </p:sp>
    </p:spTree>
    <p:extLst>
      <p:ext uri="{BB962C8B-B14F-4D97-AF65-F5344CB8AC3E}">
        <p14:creationId xmlns:p14="http://schemas.microsoft.com/office/powerpoint/2010/main" val="277143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6">
            <a:extLst>
              <a:ext uri="{FF2B5EF4-FFF2-40B4-BE49-F238E27FC236}">
                <a16:creationId xmlns:a16="http://schemas.microsoft.com/office/drawing/2014/main" id="{D941857C-F6FE-744F-BAA2-702D16B73ACE}"/>
              </a:ext>
            </a:extLst>
          </p:cNvPr>
          <p:cNvSpPr txBox="1">
            <a:spLocks/>
          </p:cNvSpPr>
          <p:nvPr/>
        </p:nvSpPr>
        <p:spPr>
          <a:xfrm>
            <a:off x="599833" y="386803"/>
            <a:ext cx="10852133" cy="1190275"/>
          </a:xfrm>
          <a:prstGeom prst="rect">
            <a:avLst/>
          </a:prstGeom>
        </p:spPr>
        <p:txBody>
          <a:bodyPr vert="horz" wrap="square" lIns="0" tIns="7316" rIns="0" bIns="0" rtlCol="0">
            <a:spAutoFit/>
          </a:bodyPr>
          <a:lstStyle>
            <a:lvl1pPr>
              <a:defRPr sz="15650" b="0" i="0">
                <a:solidFill>
                  <a:srgbClr val="717677"/>
                </a:solidFill>
                <a:latin typeface="Myriad Pro"/>
                <a:ea typeface="+mj-ea"/>
                <a:cs typeface="Myriad Pro"/>
              </a:defRPr>
            </a:lvl1pPr>
          </a:lstStyle>
          <a:p>
            <a:pPr marL="7701">
              <a:spcBef>
                <a:spcPts val="58"/>
              </a:spcBef>
            </a:pPr>
            <a:r>
              <a:rPr lang="en-AU" sz="4002" kern="0">
                <a:solidFill>
                  <a:srgbClr val="78C30C"/>
                </a:solidFill>
                <a:latin typeface="Lato" panose="020F0502020204030203" pitchFamily="34" charset="77"/>
                <a:cs typeface="Tahoma"/>
              </a:rPr>
              <a:t>Non-Executive </a:t>
            </a:r>
            <a:r>
              <a:rPr lang="en-AU" sz="4002" kern="0">
                <a:solidFill>
                  <a:srgbClr val="2C2C24"/>
                </a:solidFill>
                <a:latin typeface="Lato" panose="020F0502020204030203" pitchFamily="34" charset="77"/>
                <a:cs typeface="Tahoma"/>
              </a:rPr>
              <a:t>Board members</a:t>
            </a:r>
          </a:p>
          <a:p>
            <a:pPr marL="7701">
              <a:spcBef>
                <a:spcPts val="58"/>
              </a:spcBef>
            </a:pPr>
            <a:endParaRPr lang="en-AU" sz="1092" spc="33">
              <a:solidFill>
                <a:srgbClr val="166433"/>
              </a:solidFill>
              <a:latin typeface="Roboto" panose="02000000000000000000" pitchFamily="2" charset="0"/>
              <a:ea typeface="Roboto" panose="02000000000000000000" pitchFamily="2" charset="0"/>
              <a:cs typeface="Trebuchet MS"/>
            </a:endParaRPr>
          </a:p>
          <a:p>
            <a:pPr marL="7701">
              <a:spcBef>
                <a:spcPts val="58"/>
              </a:spcBef>
            </a:pPr>
            <a:r>
              <a:rPr lang="en-AU" sz="2426" b="1" spc="33">
                <a:solidFill>
                  <a:srgbClr val="0D3B1F"/>
                </a:solidFill>
                <a:latin typeface="Roboto" panose="02000000000000000000" pitchFamily="2" charset="0"/>
                <a:ea typeface="Roboto" panose="02000000000000000000" pitchFamily="2" charset="0"/>
                <a:cs typeface="Trebuchet MS"/>
              </a:rPr>
              <a:t>E</a:t>
            </a:r>
            <a:r>
              <a:rPr lang="en-AU" sz="2426" b="1" spc="-6">
                <a:solidFill>
                  <a:srgbClr val="0D3B1F"/>
                </a:solidFill>
                <a:latin typeface="Roboto" panose="02000000000000000000" pitchFamily="2" charset="0"/>
                <a:ea typeface="Roboto" panose="02000000000000000000" pitchFamily="2" charset="0"/>
                <a:cs typeface="Trebuchet MS"/>
              </a:rPr>
              <a:t>xperienced</a:t>
            </a:r>
            <a:r>
              <a:rPr lang="en-AU" sz="2426" b="1" spc="-76">
                <a:solidFill>
                  <a:srgbClr val="0D3B1F"/>
                </a:solidFill>
                <a:latin typeface="Roboto" panose="02000000000000000000" pitchFamily="2" charset="0"/>
                <a:ea typeface="Roboto" panose="02000000000000000000" pitchFamily="2" charset="0"/>
                <a:cs typeface="Trebuchet MS"/>
              </a:rPr>
              <a:t> </a:t>
            </a:r>
            <a:r>
              <a:rPr lang="en-AU" sz="2426" b="1" spc="27">
                <a:solidFill>
                  <a:srgbClr val="0D3B1F"/>
                </a:solidFill>
                <a:latin typeface="Roboto" panose="02000000000000000000" pitchFamily="2" charset="0"/>
                <a:ea typeface="Roboto" panose="02000000000000000000" pitchFamily="2" charset="0"/>
                <a:cs typeface="Trebuchet MS"/>
              </a:rPr>
              <a:t>and</a:t>
            </a:r>
            <a:r>
              <a:rPr lang="en-AU" sz="2426" b="1" spc="-79">
                <a:solidFill>
                  <a:srgbClr val="0D3B1F"/>
                </a:solidFill>
                <a:latin typeface="Roboto" panose="02000000000000000000" pitchFamily="2" charset="0"/>
                <a:ea typeface="Roboto" panose="02000000000000000000" pitchFamily="2" charset="0"/>
                <a:cs typeface="Trebuchet MS"/>
              </a:rPr>
              <a:t> </a:t>
            </a:r>
            <a:r>
              <a:rPr lang="en-AU" sz="2426" b="1" spc="3">
                <a:solidFill>
                  <a:srgbClr val="0D3B1F"/>
                </a:solidFill>
                <a:latin typeface="Roboto" panose="02000000000000000000" pitchFamily="2" charset="0"/>
                <a:ea typeface="Roboto" panose="02000000000000000000" pitchFamily="2" charset="0"/>
                <a:cs typeface="Trebuchet MS"/>
              </a:rPr>
              <a:t>Committed</a:t>
            </a:r>
            <a:r>
              <a:rPr lang="en-AU" sz="2426" b="1" spc="-82">
                <a:solidFill>
                  <a:srgbClr val="0D3B1F"/>
                </a:solidFill>
                <a:latin typeface="Roboto" panose="02000000000000000000" pitchFamily="2" charset="0"/>
                <a:ea typeface="Roboto" panose="02000000000000000000" pitchFamily="2" charset="0"/>
                <a:cs typeface="Trebuchet MS"/>
              </a:rPr>
              <a:t> I</a:t>
            </a:r>
            <a:r>
              <a:rPr lang="en-AU" sz="2426" b="1">
                <a:solidFill>
                  <a:srgbClr val="0D3B1F"/>
                </a:solidFill>
                <a:latin typeface="Roboto" panose="02000000000000000000" pitchFamily="2" charset="0"/>
                <a:ea typeface="Roboto" panose="02000000000000000000" pitchFamily="2" charset="0"/>
                <a:cs typeface="Trebuchet MS"/>
              </a:rPr>
              <a:t>ndustry</a:t>
            </a:r>
            <a:r>
              <a:rPr lang="en-AU" sz="2426" b="1" spc="-76">
                <a:solidFill>
                  <a:srgbClr val="0D3B1F"/>
                </a:solidFill>
                <a:latin typeface="Roboto" panose="02000000000000000000" pitchFamily="2" charset="0"/>
                <a:ea typeface="Roboto" panose="02000000000000000000" pitchFamily="2" charset="0"/>
                <a:cs typeface="Trebuchet MS"/>
              </a:rPr>
              <a:t> </a:t>
            </a:r>
            <a:r>
              <a:rPr lang="en-AU" sz="2426" b="1" spc="6">
                <a:solidFill>
                  <a:srgbClr val="0D3B1F"/>
                </a:solidFill>
                <a:latin typeface="Roboto" panose="02000000000000000000" pitchFamily="2" charset="0"/>
                <a:ea typeface="Roboto" panose="02000000000000000000" pitchFamily="2" charset="0"/>
                <a:cs typeface="Trebuchet MS"/>
              </a:rPr>
              <a:t>Experts</a:t>
            </a:r>
            <a:endParaRPr lang="en-AU" sz="2426" b="1" kern="0">
              <a:solidFill>
                <a:srgbClr val="0D3B1F"/>
              </a:solidFill>
              <a:latin typeface="Lato" panose="020F0502020204030203" pitchFamily="34" charset="77"/>
              <a:cs typeface="Tahoma"/>
            </a:endParaRPr>
          </a:p>
        </p:txBody>
      </p:sp>
      <p:sp>
        <p:nvSpPr>
          <p:cNvPr id="36" name="Slide Number Placeholder 35">
            <a:extLst>
              <a:ext uri="{FF2B5EF4-FFF2-40B4-BE49-F238E27FC236}">
                <a16:creationId xmlns:a16="http://schemas.microsoft.com/office/drawing/2014/main" id="{CA2CDFFE-7DED-384C-90F9-561BBCCE9E77}"/>
              </a:ext>
            </a:extLst>
          </p:cNvPr>
          <p:cNvSpPr>
            <a:spLocks noGrp="1"/>
          </p:cNvSpPr>
          <p:nvPr>
            <p:ph type="sldNum" sz="quarter" idx="7"/>
          </p:nvPr>
        </p:nvSpPr>
        <p:spPr>
          <a:xfrm>
            <a:off x="14474953" y="10517696"/>
            <a:ext cx="4623943" cy="565467"/>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CA" smtClean="0"/>
              <a:pPr/>
              <a:t>5</a:t>
            </a:fld>
            <a:endParaRPr lang="en-AU"/>
          </a:p>
        </p:txBody>
      </p:sp>
      <p:sp>
        <p:nvSpPr>
          <p:cNvPr id="44" name="TextBox 43">
            <a:extLst>
              <a:ext uri="{FF2B5EF4-FFF2-40B4-BE49-F238E27FC236}">
                <a16:creationId xmlns:a16="http://schemas.microsoft.com/office/drawing/2014/main" id="{7A505B63-8697-B23C-CD85-9A8A16719F20}"/>
              </a:ext>
            </a:extLst>
          </p:cNvPr>
          <p:cNvSpPr txBox="1"/>
          <p:nvPr/>
        </p:nvSpPr>
        <p:spPr>
          <a:xfrm>
            <a:off x="4477281" y="1871475"/>
            <a:ext cx="3465970" cy="1692771"/>
          </a:xfrm>
          <a:prstGeom prst="rect">
            <a:avLst/>
          </a:prstGeom>
          <a:noFill/>
        </p:spPr>
        <p:txBody>
          <a:bodyPr wrap="square" rtlCol="0">
            <a:spAutoFit/>
          </a:bodyPr>
          <a:lstStyle/>
          <a:p>
            <a:r>
              <a:rPr lang="en-US" b="1">
                <a:solidFill>
                  <a:srgbClr val="78C30C"/>
                </a:solidFill>
              </a:rPr>
              <a:t>Bill Wheeler, CFA</a:t>
            </a:r>
          </a:p>
          <a:p>
            <a:r>
              <a:rPr lang="en-GB" sz="1400" b="1">
                <a:solidFill>
                  <a:schemeClr val="tx2"/>
                </a:solidFill>
              </a:rPr>
              <a:t>Director</a:t>
            </a:r>
          </a:p>
          <a:p>
            <a:pPr algn="just"/>
            <a:r>
              <a:rPr lang="en-US" sz="1200">
                <a:solidFill>
                  <a:schemeClr val="tx2"/>
                </a:solidFill>
              </a:rPr>
              <a:t>Private investor. Co-founder of Leith Wheeler Investment Counsel.  President of </a:t>
            </a:r>
            <a:r>
              <a:rPr lang="en-US" sz="1200" err="1">
                <a:solidFill>
                  <a:schemeClr val="tx2"/>
                </a:solidFill>
              </a:rPr>
              <a:t>Texada</a:t>
            </a:r>
            <a:r>
              <a:rPr lang="en-US" sz="1200">
                <a:solidFill>
                  <a:schemeClr val="tx2"/>
                </a:solidFill>
              </a:rPr>
              <a:t> Capital Management Ltd., a private investment company, since September 2011. Previously a Director of </a:t>
            </a:r>
            <a:r>
              <a:rPr lang="en-US" sz="1200" err="1">
                <a:solidFill>
                  <a:schemeClr val="tx2"/>
                </a:solidFill>
              </a:rPr>
              <a:t>Azabache</a:t>
            </a:r>
            <a:r>
              <a:rPr lang="en-US" sz="1200">
                <a:solidFill>
                  <a:schemeClr val="tx2"/>
                </a:solidFill>
              </a:rPr>
              <a:t> Energy Inc. from June 2010 to January 2014.</a:t>
            </a:r>
            <a:endParaRPr lang="en-GB" sz="1200">
              <a:solidFill>
                <a:schemeClr val="tx2"/>
              </a:solidFill>
            </a:endParaRPr>
          </a:p>
        </p:txBody>
      </p:sp>
      <p:sp>
        <p:nvSpPr>
          <p:cNvPr id="46" name="TextBox 45">
            <a:extLst>
              <a:ext uri="{FF2B5EF4-FFF2-40B4-BE49-F238E27FC236}">
                <a16:creationId xmlns:a16="http://schemas.microsoft.com/office/drawing/2014/main" id="{4FFB7464-6D47-F707-6C5A-B39B3005512E}"/>
              </a:ext>
            </a:extLst>
          </p:cNvPr>
          <p:cNvSpPr txBox="1"/>
          <p:nvPr/>
        </p:nvSpPr>
        <p:spPr>
          <a:xfrm>
            <a:off x="599833" y="1871475"/>
            <a:ext cx="3465970" cy="3354765"/>
          </a:xfrm>
          <a:prstGeom prst="rect">
            <a:avLst/>
          </a:prstGeom>
          <a:noFill/>
        </p:spPr>
        <p:txBody>
          <a:bodyPr wrap="square" lIns="91440" tIns="45720" rIns="91440" bIns="45720" rtlCol="0" anchor="t">
            <a:spAutoFit/>
          </a:bodyPr>
          <a:lstStyle/>
          <a:p>
            <a:r>
              <a:rPr lang="en-US" b="1">
                <a:solidFill>
                  <a:srgbClr val="78C30C"/>
                </a:solidFill>
              </a:rPr>
              <a:t>Dr. Brian Moss, Ph.D. (</a:t>
            </a:r>
            <a:r>
              <a:rPr lang="en-US" b="1" err="1">
                <a:solidFill>
                  <a:srgbClr val="78C30C"/>
                </a:solidFill>
              </a:rPr>
              <a:t>Geol</a:t>
            </a:r>
            <a:r>
              <a:rPr lang="en-US" b="1">
                <a:solidFill>
                  <a:srgbClr val="78C30C"/>
                </a:solidFill>
              </a:rPr>
              <a:t>)</a:t>
            </a:r>
          </a:p>
          <a:p>
            <a:r>
              <a:rPr lang="en-GB" sz="1400" b="1">
                <a:solidFill>
                  <a:schemeClr val="tx2"/>
                </a:solidFill>
              </a:rPr>
              <a:t>Chairman of the Board</a:t>
            </a:r>
            <a:endParaRPr lang="en-GB" sz="1400" b="1">
              <a:solidFill>
                <a:schemeClr val="tx2"/>
              </a:solidFill>
              <a:cs typeface="Calibri"/>
            </a:endParaRPr>
          </a:p>
          <a:p>
            <a:pPr algn="just"/>
            <a:r>
              <a:rPr lang="en-US" sz="1200">
                <a:solidFill>
                  <a:schemeClr val="tx2"/>
                </a:solidFill>
              </a:rPr>
              <a:t>Brian Moss has more than 25 years of international exploration and development experience in the oil and gas industry in both private and public companies.  Director of Crown Point Energy Inc. and former President and Chief Executive Officer of (formerly Crown Point Ventures Ltd.) a public oil and gas company from November 9,  2016, to March 1, 2022. Executive Vice President and Chief Operating Officer of Crown Point Energy Inc. from June 2012 to November 2016. Director of Crown Point Energy Inc. (formerly Crown Point Ventures Ltd.) in May 2012 to April 2015.  Prior thereto, from January 2008 to May 2012, Executive Vice President (Latin America) of Antrim Energy Inc. and a Director of Antrim Energy Inc. from April 2006 to June 2012.</a:t>
            </a:r>
            <a:endParaRPr lang="en-GB" sz="1200">
              <a:solidFill>
                <a:schemeClr val="tx2"/>
              </a:solidFill>
            </a:endParaRPr>
          </a:p>
        </p:txBody>
      </p:sp>
      <p:sp>
        <p:nvSpPr>
          <p:cNvPr id="48" name="TextBox 47">
            <a:extLst>
              <a:ext uri="{FF2B5EF4-FFF2-40B4-BE49-F238E27FC236}">
                <a16:creationId xmlns:a16="http://schemas.microsoft.com/office/drawing/2014/main" id="{213C2498-12F2-871D-C916-D869B0CB5EC9}"/>
              </a:ext>
            </a:extLst>
          </p:cNvPr>
          <p:cNvSpPr txBox="1"/>
          <p:nvPr/>
        </p:nvSpPr>
        <p:spPr>
          <a:xfrm>
            <a:off x="4469674" y="3745559"/>
            <a:ext cx="3465970" cy="2646878"/>
          </a:xfrm>
          <a:prstGeom prst="rect">
            <a:avLst/>
          </a:prstGeom>
          <a:noFill/>
        </p:spPr>
        <p:txBody>
          <a:bodyPr wrap="square" lIns="91440" tIns="45720" rIns="91440" bIns="45720" rtlCol="0" anchor="t">
            <a:spAutoFit/>
          </a:bodyPr>
          <a:lstStyle/>
          <a:p>
            <a:r>
              <a:rPr lang="en-US" b="1">
                <a:solidFill>
                  <a:srgbClr val="78C30C"/>
                </a:solidFill>
              </a:rPr>
              <a:t>Barry Herring, CPA</a:t>
            </a:r>
            <a:endParaRPr lang="en-US" b="1">
              <a:solidFill>
                <a:srgbClr val="78C30C"/>
              </a:solidFill>
              <a:cs typeface="Calibri"/>
            </a:endParaRPr>
          </a:p>
          <a:p>
            <a:r>
              <a:rPr lang="en-GB" sz="1400" b="1">
                <a:solidFill>
                  <a:schemeClr val="tx2"/>
                </a:solidFill>
              </a:rPr>
              <a:t>Director</a:t>
            </a:r>
          </a:p>
          <a:p>
            <a:r>
              <a:rPr lang="en-US" sz="1200" b="0" i="0">
                <a:solidFill>
                  <a:srgbClr val="333333"/>
                </a:solidFill>
                <a:effectLst/>
              </a:rPr>
              <a:t>Based in Calgary, Alberta, Mr. Herring is a Chartered Professional Accountant with 40 years of experience. He has served as the Chief Financial Officer of both public and private entities and has managed several initial public offerings and merger transactions. Mr. Herring has extensive experience in the oil and gas industry and has provided leadership on numerous foreign transactions and complex consolidations. Mr. Herring has also been appointed as the Chair of the Audit Committee of the Bengal Board of Directors.</a:t>
            </a:r>
            <a:endParaRPr lang="en-CA" sz="1200"/>
          </a:p>
          <a:p>
            <a:endParaRPr lang="en-GB" sz="1400" b="1">
              <a:solidFill>
                <a:schemeClr val="tx2"/>
              </a:solidFill>
              <a:cs typeface="Calibri"/>
            </a:endParaRPr>
          </a:p>
        </p:txBody>
      </p:sp>
      <p:sp>
        <p:nvSpPr>
          <p:cNvPr id="4" name="TextBox 3">
            <a:extLst>
              <a:ext uri="{FF2B5EF4-FFF2-40B4-BE49-F238E27FC236}">
                <a16:creationId xmlns:a16="http://schemas.microsoft.com/office/drawing/2014/main" id="{78EE7B98-9EEE-BF80-200A-62CE2592CE54}"/>
              </a:ext>
            </a:extLst>
          </p:cNvPr>
          <p:cNvSpPr txBox="1"/>
          <p:nvPr/>
        </p:nvSpPr>
        <p:spPr>
          <a:xfrm>
            <a:off x="8306830" y="1863166"/>
            <a:ext cx="3465970" cy="2985433"/>
          </a:xfrm>
          <a:prstGeom prst="rect">
            <a:avLst/>
          </a:prstGeom>
          <a:noFill/>
        </p:spPr>
        <p:txBody>
          <a:bodyPr wrap="square" lIns="91440" tIns="45720" rIns="91440" bIns="45720" rtlCol="0" anchor="t">
            <a:spAutoFit/>
          </a:bodyPr>
          <a:lstStyle/>
          <a:p>
            <a:r>
              <a:rPr lang="en-US" b="1">
                <a:solidFill>
                  <a:srgbClr val="78C30C"/>
                </a:solidFill>
              </a:rPr>
              <a:t>Neal Grant, P.Eng., MBA</a:t>
            </a:r>
            <a:endParaRPr lang="en-US" b="1">
              <a:solidFill>
                <a:srgbClr val="78C30C"/>
              </a:solidFill>
              <a:cs typeface="Calibri"/>
            </a:endParaRPr>
          </a:p>
          <a:p>
            <a:r>
              <a:rPr lang="en-GB" sz="1400" b="1">
                <a:solidFill>
                  <a:schemeClr val="tx2"/>
                </a:solidFill>
              </a:rPr>
              <a:t>Director</a:t>
            </a:r>
          </a:p>
          <a:p>
            <a:pPr algn="l"/>
            <a:r>
              <a:rPr lang="en-US" sz="1200" b="0" i="0">
                <a:solidFill>
                  <a:srgbClr val="333333"/>
                </a:solidFill>
                <a:effectLst/>
                <a:ea typeface="Calibri" panose="020F0502020204030204" pitchFamily="34" charset="0"/>
                <a:cs typeface="Calibri" panose="020F0502020204030204" pitchFamily="34" charset="0"/>
              </a:rPr>
              <a:t>Based in Adelaide, Australia, Neal Grant holds an Engineering degree and an MBA from the University of Calgary and brings over 40 years of experience to the role. His career has included significant roles in various technical and operational capacities, including work with large operator producers in the Cooper Basin and involvement with a Western Canadian CO2 project.</a:t>
            </a:r>
          </a:p>
          <a:p>
            <a:pPr algn="l"/>
            <a:r>
              <a:rPr lang="en-US" sz="1200" b="0" i="0">
                <a:solidFill>
                  <a:srgbClr val="333333"/>
                </a:solidFill>
                <a:effectLst/>
                <a:ea typeface="Calibri" panose="020F0502020204030204" pitchFamily="34" charset="0"/>
                <a:cs typeface="Calibri" panose="020F0502020204030204" pitchFamily="34" charset="0"/>
              </a:rPr>
              <a:t>His extensive background in onshore Australia reservoir and production engineering and financial management, coupled with hands-on experience in leadership, auditing, and compliance, makes him exceptionally well-suited for the Board.</a:t>
            </a:r>
            <a:endParaRPr lang="en-GB" sz="1200" b="1">
              <a:solidFill>
                <a:schemeClr val="tx2"/>
              </a:solidFill>
              <a:cs typeface="Calibri"/>
            </a:endParaRPr>
          </a:p>
        </p:txBody>
      </p:sp>
    </p:spTree>
    <p:extLst>
      <p:ext uri="{BB962C8B-B14F-4D97-AF65-F5344CB8AC3E}">
        <p14:creationId xmlns:p14="http://schemas.microsoft.com/office/powerpoint/2010/main" val="81311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47B0B7B-F49C-4192-A58F-ED8015E2C585}"/>
              </a:ext>
            </a:extLst>
          </p:cNvPr>
          <p:cNvSpPr/>
          <p:nvPr/>
        </p:nvSpPr>
        <p:spPr>
          <a:xfrm>
            <a:off x="-49050" y="-13189"/>
            <a:ext cx="12290100" cy="180888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12CAB-CA73-42FA-A872-0308E4F6636D}"/>
              </a:ext>
            </a:extLst>
          </p:cNvPr>
          <p:cNvSpPr>
            <a:spLocks noGrp="1"/>
          </p:cNvSpPr>
          <p:nvPr>
            <p:ph type="title"/>
          </p:nvPr>
        </p:nvSpPr>
        <p:spPr>
          <a:xfrm>
            <a:off x="694099" y="52997"/>
            <a:ext cx="10803802" cy="1676510"/>
          </a:xfrm>
        </p:spPr>
        <p:txBody>
          <a:bodyPr>
            <a:normAutofit/>
          </a:bodyPr>
          <a:lstStyle/>
          <a:p>
            <a:r>
              <a:rPr lang="en-US" sz="3200">
                <a:solidFill>
                  <a:schemeClr val="bg1"/>
                </a:solidFill>
                <a:latin typeface="Roboto"/>
                <a:ea typeface="Roboto"/>
                <a:cs typeface="Arial"/>
              </a:rPr>
              <a:t>AUSTRALIA HAS A STRONG ENERGY MARKET WITH ROBUST &amp; WORLD-CLASS COMMODITY PRICES</a:t>
            </a:r>
          </a:p>
        </p:txBody>
      </p:sp>
      <p:sp>
        <p:nvSpPr>
          <p:cNvPr id="3" name="Slide Number Placeholder 2">
            <a:extLst>
              <a:ext uri="{FF2B5EF4-FFF2-40B4-BE49-F238E27FC236}">
                <a16:creationId xmlns:a16="http://schemas.microsoft.com/office/drawing/2014/main" id="{C7090EF3-DD77-4866-A42A-E20E464CBBE8}"/>
              </a:ext>
            </a:extLst>
          </p:cNvPr>
          <p:cNvSpPr>
            <a:spLocks noGrp="1"/>
          </p:cNvSpPr>
          <p:nvPr>
            <p:ph type="sldNum" sz="quarter" idx="12"/>
          </p:nvPr>
        </p:nvSpPr>
        <p:spPr/>
        <p:txBody>
          <a:bodyPr/>
          <a:lstStyle/>
          <a:p>
            <a:fld id="{1E2C0C5E-7EEF-4B70-8D8B-D461593B5FCF}" type="slidenum">
              <a:rPr lang="en-US" smtClean="0">
                <a:solidFill>
                  <a:srgbClr val="166433"/>
                </a:solidFill>
              </a:rPr>
              <a:pPr/>
              <a:t>6</a:t>
            </a:fld>
            <a:endParaRPr lang="en-US">
              <a:solidFill>
                <a:srgbClr val="166433"/>
              </a:solidFill>
            </a:endParaRPr>
          </a:p>
        </p:txBody>
      </p:sp>
      <p:sp>
        <p:nvSpPr>
          <p:cNvPr id="6" name="TextBox 5">
            <a:extLst>
              <a:ext uri="{FF2B5EF4-FFF2-40B4-BE49-F238E27FC236}">
                <a16:creationId xmlns:a16="http://schemas.microsoft.com/office/drawing/2014/main" id="{7CD53E1E-F204-97BF-FBC4-E7CC5ED822EA}"/>
              </a:ext>
            </a:extLst>
          </p:cNvPr>
          <p:cNvSpPr txBox="1"/>
          <p:nvPr/>
        </p:nvSpPr>
        <p:spPr>
          <a:xfrm>
            <a:off x="646474" y="1947714"/>
            <a:ext cx="5202609" cy="246221"/>
          </a:xfrm>
          <a:prstGeom prst="rect">
            <a:avLst/>
          </a:prstGeom>
          <a:noFill/>
        </p:spPr>
        <p:txBody>
          <a:bodyPr wrap="square" lIns="0" tIns="0" rIns="0" bIns="0" rtlCol="0" anchor="ctr">
            <a:spAutoFit/>
          </a:bodyPr>
          <a:lstStyle/>
          <a:p>
            <a:pPr algn="l"/>
            <a:r>
              <a:rPr lang="en-US" sz="1600" b="1">
                <a:latin typeface="Roboto" panose="02000000000000000000" pitchFamily="2" charset="0"/>
                <a:ea typeface="Roboto" panose="02000000000000000000" pitchFamily="2" charset="0"/>
              </a:rPr>
              <a:t>AUSTRALIAN ENERGY TRADE: 2022 - 2023</a:t>
            </a:r>
          </a:p>
        </p:txBody>
      </p:sp>
      <p:sp>
        <p:nvSpPr>
          <p:cNvPr id="4" name="TextBox 3">
            <a:extLst>
              <a:ext uri="{FF2B5EF4-FFF2-40B4-BE49-F238E27FC236}">
                <a16:creationId xmlns:a16="http://schemas.microsoft.com/office/drawing/2014/main" id="{B7342BFA-72FB-A4AA-67E7-769768520A09}"/>
              </a:ext>
            </a:extLst>
          </p:cNvPr>
          <p:cNvSpPr txBox="1"/>
          <p:nvPr/>
        </p:nvSpPr>
        <p:spPr>
          <a:xfrm>
            <a:off x="646472" y="5718790"/>
            <a:ext cx="10732728" cy="101566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85750" indent="-285750">
              <a:buFont typeface="Arial" panose="020B0604020202020204" pitchFamily="34" charset="0"/>
              <a:buChar char="•"/>
            </a:pPr>
            <a:r>
              <a:rPr lang="en-US" b="1" dirty="0">
                <a:solidFill>
                  <a:srgbClr val="0D3B1F"/>
                </a:solidFill>
                <a:latin typeface="+mj-lt"/>
              </a:rPr>
              <a:t>OIL PRICE: $US BRENT BENCHMARK</a:t>
            </a:r>
            <a:endParaRPr lang="en-US" b="1" dirty="0">
              <a:solidFill>
                <a:srgbClr val="0D3B1F"/>
              </a:solidFill>
              <a:latin typeface="+mj-lt"/>
              <a:cs typeface="Calibri Light"/>
            </a:endParaRPr>
          </a:p>
          <a:p>
            <a:pPr marL="285750" indent="-285750">
              <a:buFont typeface="Arial" panose="020B0604020202020204" pitchFamily="34" charset="0"/>
              <a:buChar char="•"/>
            </a:pPr>
            <a:r>
              <a:rPr lang="en-US" b="1" dirty="0">
                <a:solidFill>
                  <a:srgbClr val="0D3B1F"/>
                </a:solidFill>
                <a:latin typeface="+mj-lt"/>
              </a:rPr>
              <a:t>HIGH</a:t>
            </a:r>
            <a:r>
              <a:rPr lang="en-US" b="1" dirty="0">
                <a:solidFill>
                  <a:srgbClr val="0D3B1F"/>
                </a:solidFill>
                <a:latin typeface="+mj-lt"/>
                <a:cs typeface="Calibri Light"/>
              </a:rPr>
              <a:t> EAST COAST GAS PRICES: </a:t>
            </a:r>
            <a:r>
              <a:rPr lang="en-CA" sz="1800" kern="100" dirty="0">
                <a:effectLst/>
                <a:latin typeface="Aptos"/>
                <a:ea typeface="Aptos" panose="020B0004020202020204" pitchFamily="34" charset="0"/>
                <a:cs typeface="Times New Roman"/>
              </a:rPr>
              <a:t>Average daily ex ante gas prices quarter ending June </a:t>
            </a:r>
            <a:r>
              <a:rPr lang="en-CA" kern="100" dirty="0">
                <a:latin typeface="Aptos"/>
                <a:ea typeface="Aptos" panose="020B0004020202020204" pitchFamily="34" charset="0"/>
                <a:cs typeface="Times New Roman"/>
              </a:rPr>
              <a:t>2025</a:t>
            </a:r>
            <a:r>
              <a:rPr lang="en-CA" sz="1800" kern="100" dirty="0">
                <a:effectLst/>
                <a:latin typeface="Aptos"/>
                <a:ea typeface="Aptos" panose="020B0004020202020204" pitchFamily="34" charset="0"/>
                <a:cs typeface="Times New Roman"/>
              </a:rPr>
              <a:t> over the Adelaide-Sydney-Brisbane gas hubs A$</a:t>
            </a:r>
            <a:r>
              <a:rPr lang="en-CA" kern="100" dirty="0">
                <a:latin typeface="Aptos"/>
                <a:ea typeface="Aptos" panose="020B0004020202020204" pitchFamily="34" charset="0"/>
                <a:cs typeface="Times New Roman"/>
              </a:rPr>
              <a:t>12.63/</a:t>
            </a:r>
            <a:r>
              <a:rPr lang="en-CA" sz="1800" kern="100" dirty="0">
                <a:effectLst/>
                <a:latin typeface="Aptos"/>
                <a:ea typeface="Aptos" panose="020B0004020202020204" pitchFamily="34" charset="0"/>
                <a:cs typeface="Times New Roman"/>
              </a:rPr>
              <a:t>GJ</a:t>
            </a:r>
          </a:p>
          <a:p>
            <a:r>
              <a:rPr lang="en-CA" sz="1200" u="sng" kern="100" dirty="0">
                <a:solidFill>
                  <a:srgbClr val="467886"/>
                </a:solidFill>
                <a:effectLst/>
                <a:ea typeface="Aptos" panose="020B0004020202020204" pitchFamily="34" charset="0"/>
                <a:cs typeface="Times New Roman"/>
                <a:hlinkClick r:id="rId4"/>
              </a:rPr>
              <a:t>https://www.aer.gov.au/industry/registers/charts/sttm-quarterly-prices</a:t>
            </a:r>
            <a:endParaRPr lang="en-US" dirty="0">
              <a:ea typeface="Calibri"/>
              <a:cs typeface="Times New Roman"/>
            </a:endParaRPr>
          </a:p>
        </p:txBody>
      </p:sp>
      <p:pic>
        <p:nvPicPr>
          <p:cNvPr id="5" name="Picture 4">
            <a:extLst>
              <a:ext uri="{FF2B5EF4-FFF2-40B4-BE49-F238E27FC236}">
                <a16:creationId xmlns:a16="http://schemas.microsoft.com/office/drawing/2014/main" id="{1E9C9951-4188-FF9C-D87F-BAED9DA7EEBE}"/>
              </a:ext>
            </a:extLst>
          </p:cNvPr>
          <p:cNvPicPr>
            <a:picLocks noChangeAspect="1"/>
          </p:cNvPicPr>
          <p:nvPr/>
        </p:nvPicPr>
        <p:blipFill>
          <a:blip r:embed="rId5"/>
          <a:stretch>
            <a:fillRect/>
          </a:stretch>
        </p:blipFill>
        <p:spPr>
          <a:xfrm>
            <a:off x="6194102" y="2188643"/>
            <a:ext cx="5591175" cy="3205650"/>
          </a:xfrm>
          <a:prstGeom prst="rect">
            <a:avLst/>
          </a:prstGeom>
        </p:spPr>
      </p:pic>
      <p:pic>
        <p:nvPicPr>
          <p:cNvPr id="1026" name="Picture 2" descr="An infographic showing energy imports and exports. The largest imports are refined products at 1,826 petajoules and Crude oil and ORF at 362 petajoules. LPG, Natural gas, and Coal and by-products were imported in smaller quantities. The largest exports were Coal at 9,626 petajoules and Natural gas at 4,541 petajoules. Crude oil and ORF, LPG and Refined products were exported in smaller quantities.">
            <a:extLst>
              <a:ext uri="{FF2B5EF4-FFF2-40B4-BE49-F238E27FC236}">
                <a16:creationId xmlns:a16="http://schemas.microsoft.com/office/drawing/2014/main" id="{8238F9E3-77E2-6E04-2E72-BFCA2AA15B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320" y="2472265"/>
            <a:ext cx="5578176" cy="29421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75F3001-20DE-7B2F-DA35-F9E32CC62B5C}"/>
              </a:ext>
            </a:extLst>
          </p:cNvPr>
          <p:cNvSpPr txBox="1"/>
          <p:nvPr/>
        </p:nvSpPr>
        <p:spPr>
          <a:xfrm>
            <a:off x="511005" y="5394293"/>
            <a:ext cx="5906726" cy="184666"/>
          </a:xfrm>
          <a:prstGeom prst="rect">
            <a:avLst/>
          </a:prstGeom>
          <a:noFill/>
        </p:spPr>
        <p:txBody>
          <a:bodyPr wrap="square" lIns="0" tIns="0" rIns="0" bIns="0" rtlCol="0" anchor="ctr">
            <a:spAutoFit/>
          </a:bodyPr>
          <a:lstStyle/>
          <a:p>
            <a:pPr algn="l"/>
            <a:r>
              <a:rPr lang="en-CA" sz="1200" i="1">
                <a:latin typeface="+mj-lt"/>
              </a:rPr>
              <a:t>https://www.energy.gov.au/energy-data/australian-energy-statistics/energy-trade</a:t>
            </a:r>
          </a:p>
        </p:txBody>
      </p:sp>
    </p:spTree>
    <p:extLst>
      <p:ext uri="{BB962C8B-B14F-4D97-AF65-F5344CB8AC3E}">
        <p14:creationId xmlns:p14="http://schemas.microsoft.com/office/powerpoint/2010/main" val="457836133"/>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2F8ADB-D6E5-493D-932D-780921E3A67E}"/>
              </a:ext>
            </a:extLst>
          </p:cNvPr>
          <p:cNvSpPr/>
          <p:nvPr/>
        </p:nvSpPr>
        <p:spPr>
          <a:xfrm>
            <a:off x="5238335" y="710411"/>
            <a:ext cx="6937208" cy="5791392"/>
          </a:xfrm>
          <a:prstGeom prst="rect">
            <a:avLst/>
          </a:prstGeom>
          <a:gradFill flip="none" rotWithShape="1">
            <a:gsLst>
              <a:gs pos="0">
                <a:srgbClr val="166433"/>
              </a:gs>
              <a:gs pos="51000">
                <a:srgbClr val="78C30C">
                  <a:shade val="67500"/>
                  <a:satMod val="115000"/>
                </a:srgbClr>
              </a:gs>
              <a:gs pos="100000">
                <a:srgbClr val="78C30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ea typeface="Calibri"/>
              <a:cs typeface="Calibri"/>
            </a:endParaRPr>
          </a:p>
        </p:txBody>
      </p:sp>
      <p:sp>
        <p:nvSpPr>
          <p:cNvPr id="24" name="Rectangle 23">
            <a:extLst>
              <a:ext uri="{FF2B5EF4-FFF2-40B4-BE49-F238E27FC236}">
                <a16:creationId xmlns:a16="http://schemas.microsoft.com/office/drawing/2014/main" id="{FF875419-413A-4F14-8DE5-379164221298}"/>
              </a:ext>
            </a:extLst>
          </p:cNvPr>
          <p:cNvSpPr/>
          <p:nvPr/>
        </p:nvSpPr>
        <p:spPr>
          <a:xfrm>
            <a:off x="21390" y="27611"/>
            <a:ext cx="5219344" cy="3187897"/>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E6AA49F-D6E2-4DFA-9DDB-F319D2EEAB3A}"/>
              </a:ext>
            </a:extLst>
          </p:cNvPr>
          <p:cNvSpPr txBox="1"/>
          <p:nvPr/>
        </p:nvSpPr>
        <p:spPr>
          <a:xfrm>
            <a:off x="353281" y="1587670"/>
            <a:ext cx="4766106" cy="492443"/>
          </a:xfrm>
          <a:prstGeom prst="rect">
            <a:avLst/>
          </a:prstGeom>
          <a:noFill/>
        </p:spPr>
        <p:txBody>
          <a:bodyPr wrap="square" lIns="0" tIns="0" rIns="0" bIns="0" rtlCol="0" anchor="ctr">
            <a:spAutoFit/>
          </a:bodyPr>
          <a:lstStyle/>
          <a:p>
            <a:r>
              <a:rPr lang="en-US" sz="3200" b="1">
                <a:solidFill>
                  <a:schemeClr val="bg1"/>
                </a:solidFill>
                <a:latin typeface="Arial" panose="020B0604020202020204" pitchFamily="34" charset="0"/>
                <a:cs typeface="Arial" panose="020B0604020202020204" pitchFamily="34" charset="0"/>
              </a:rPr>
              <a:t>CURRENT STRATEGY</a:t>
            </a:r>
          </a:p>
        </p:txBody>
      </p:sp>
      <p:grpSp>
        <p:nvGrpSpPr>
          <p:cNvPr id="25" name="Group 24">
            <a:extLst>
              <a:ext uri="{FF2B5EF4-FFF2-40B4-BE49-F238E27FC236}">
                <a16:creationId xmlns:a16="http://schemas.microsoft.com/office/drawing/2014/main" id="{A8C8A919-4E46-4CAD-A025-AF501B33C9E3}"/>
              </a:ext>
            </a:extLst>
          </p:cNvPr>
          <p:cNvGrpSpPr/>
          <p:nvPr/>
        </p:nvGrpSpPr>
        <p:grpSpPr>
          <a:xfrm>
            <a:off x="4049659" y="128142"/>
            <a:ext cx="734619" cy="709954"/>
            <a:chOff x="9966325" y="976313"/>
            <a:chExt cx="4445000" cy="4295775"/>
          </a:xfrm>
          <a:solidFill>
            <a:schemeClr val="bg1"/>
          </a:solidFill>
        </p:grpSpPr>
        <p:sp>
          <p:nvSpPr>
            <p:cNvPr id="26" name="Freeform 5">
              <a:extLst>
                <a:ext uri="{FF2B5EF4-FFF2-40B4-BE49-F238E27FC236}">
                  <a16:creationId xmlns:a16="http://schemas.microsoft.com/office/drawing/2014/main" id="{FE596D7D-74F0-453B-AEFB-1070501D5F71}"/>
                </a:ext>
              </a:extLst>
            </p:cNvPr>
            <p:cNvSpPr>
              <a:spLocks noEditPoints="1"/>
            </p:cNvSpPr>
            <p:nvPr/>
          </p:nvSpPr>
          <p:spPr bwMode="auto">
            <a:xfrm>
              <a:off x="9966325" y="2989262"/>
              <a:ext cx="4445000" cy="2282826"/>
            </a:xfrm>
            <a:custGeom>
              <a:avLst/>
              <a:gdLst>
                <a:gd name="T0" fmla="*/ 981 w 1488"/>
                <a:gd name="T1" fmla="*/ 717 h 765"/>
                <a:gd name="T2" fmla="*/ 867 w 1488"/>
                <a:gd name="T3" fmla="*/ 0 h 765"/>
                <a:gd name="T4" fmla="*/ 777 w 1488"/>
                <a:gd name="T5" fmla="*/ 41 h 765"/>
                <a:gd name="T6" fmla="*/ 823 w 1488"/>
                <a:gd name="T7" fmla="*/ 333 h 765"/>
                <a:gd name="T8" fmla="*/ 665 w 1488"/>
                <a:gd name="T9" fmla="*/ 333 h 765"/>
                <a:gd name="T10" fmla="*/ 650 w 1488"/>
                <a:gd name="T11" fmla="*/ 429 h 765"/>
                <a:gd name="T12" fmla="*/ 838 w 1488"/>
                <a:gd name="T13" fmla="*/ 429 h 765"/>
                <a:gd name="T14" fmla="*/ 884 w 1488"/>
                <a:gd name="T15" fmla="*/ 717 h 765"/>
                <a:gd name="T16" fmla="*/ 604 w 1488"/>
                <a:gd name="T17" fmla="*/ 717 h 765"/>
                <a:gd name="T18" fmla="*/ 711 w 1488"/>
                <a:gd name="T19" fmla="*/ 41 h 765"/>
                <a:gd name="T20" fmla="*/ 621 w 1488"/>
                <a:gd name="T21" fmla="*/ 0 h 765"/>
                <a:gd name="T22" fmla="*/ 507 w 1488"/>
                <a:gd name="T23" fmla="*/ 717 h 765"/>
                <a:gd name="T24" fmla="*/ 384 w 1488"/>
                <a:gd name="T25" fmla="*/ 717 h 765"/>
                <a:gd name="T26" fmla="*/ 384 w 1488"/>
                <a:gd name="T27" fmla="*/ 573 h 765"/>
                <a:gd name="T28" fmla="*/ 96 w 1488"/>
                <a:gd name="T29" fmla="*/ 573 h 765"/>
                <a:gd name="T30" fmla="*/ 96 w 1488"/>
                <a:gd name="T31" fmla="*/ 717 h 765"/>
                <a:gd name="T32" fmla="*/ 0 w 1488"/>
                <a:gd name="T33" fmla="*/ 717 h 765"/>
                <a:gd name="T34" fmla="*/ 0 w 1488"/>
                <a:gd name="T35" fmla="*/ 765 h 765"/>
                <a:gd name="T36" fmla="*/ 1488 w 1488"/>
                <a:gd name="T37" fmla="*/ 765 h 765"/>
                <a:gd name="T38" fmla="*/ 1488 w 1488"/>
                <a:gd name="T39" fmla="*/ 717 h 765"/>
                <a:gd name="T40" fmla="*/ 981 w 1488"/>
                <a:gd name="T41" fmla="*/ 717 h 765"/>
                <a:gd name="T42" fmla="*/ 981 w 1488"/>
                <a:gd name="T43" fmla="*/ 717 h 765"/>
                <a:gd name="T44" fmla="*/ 981 w 1488"/>
                <a:gd name="T45" fmla="*/ 717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8" h="765">
                  <a:moveTo>
                    <a:pt x="981" y="717"/>
                  </a:moveTo>
                  <a:cubicBezTo>
                    <a:pt x="867" y="0"/>
                    <a:pt x="867" y="0"/>
                    <a:pt x="867" y="0"/>
                  </a:cubicBezTo>
                  <a:cubicBezTo>
                    <a:pt x="842" y="21"/>
                    <a:pt x="811" y="36"/>
                    <a:pt x="777" y="41"/>
                  </a:cubicBezTo>
                  <a:cubicBezTo>
                    <a:pt x="823" y="333"/>
                    <a:pt x="823" y="333"/>
                    <a:pt x="823" y="333"/>
                  </a:cubicBezTo>
                  <a:cubicBezTo>
                    <a:pt x="665" y="333"/>
                    <a:pt x="665" y="333"/>
                    <a:pt x="665" y="333"/>
                  </a:cubicBezTo>
                  <a:cubicBezTo>
                    <a:pt x="650" y="429"/>
                    <a:pt x="650" y="429"/>
                    <a:pt x="650" y="429"/>
                  </a:cubicBezTo>
                  <a:cubicBezTo>
                    <a:pt x="838" y="429"/>
                    <a:pt x="838" y="429"/>
                    <a:pt x="838" y="429"/>
                  </a:cubicBezTo>
                  <a:cubicBezTo>
                    <a:pt x="884" y="717"/>
                    <a:pt x="884" y="717"/>
                    <a:pt x="884" y="717"/>
                  </a:cubicBezTo>
                  <a:cubicBezTo>
                    <a:pt x="604" y="717"/>
                    <a:pt x="604" y="717"/>
                    <a:pt x="604" y="717"/>
                  </a:cubicBezTo>
                  <a:cubicBezTo>
                    <a:pt x="711" y="41"/>
                    <a:pt x="711" y="41"/>
                    <a:pt x="711" y="41"/>
                  </a:cubicBezTo>
                  <a:cubicBezTo>
                    <a:pt x="677" y="36"/>
                    <a:pt x="646" y="21"/>
                    <a:pt x="621" y="0"/>
                  </a:cubicBezTo>
                  <a:cubicBezTo>
                    <a:pt x="507" y="717"/>
                    <a:pt x="507" y="717"/>
                    <a:pt x="507" y="717"/>
                  </a:cubicBezTo>
                  <a:cubicBezTo>
                    <a:pt x="384" y="717"/>
                    <a:pt x="384" y="717"/>
                    <a:pt x="384" y="717"/>
                  </a:cubicBezTo>
                  <a:cubicBezTo>
                    <a:pt x="384" y="573"/>
                    <a:pt x="384" y="573"/>
                    <a:pt x="384" y="573"/>
                  </a:cubicBezTo>
                  <a:cubicBezTo>
                    <a:pt x="96" y="573"/>
                    <a:pt x="96" y="573"/>
                    <a:pt x="96" y="573"/>
                  </a:cubicBezTo>
                  <a:cubicBezTo>
                    <a:pt x="96" y="717"/>
                    <a:pt x="96" y="717"/>
                    <a:pt x="96" y="717"/>
                  </a:cubicBezTo>
                  <a:cubicBezTo>
                    <a:pt x="0" y="717"/>
                    <a:pt x="0" y="717"/>
                    <a:pt x="0" y="717"/>
                  </a:cubicBezTo>
                  <a:cubicBezTo>
                    <a:pt x="0" y="765"/>
                    <a:pt x="0" y="765"/>
                    <a:pt x="0" y="765"/>
                  </a:cubicBezTo>
                  <a:cubicBezTo>
                    <a:pt x="1488" y="765"/>
                    <a:pt x="1488" y="765"/>
                    <a:pt x="1488" y="765"/>
                  </a:cubicBezTo>
                  <a:cubicBezTo>
                    <a:pt x="1488" y="717"/>
                    <a:pt x="1488" y="717"/>
                    <a:pt x="1488" y="717"/>
                  </a:cubicBezTo>
                  <a:lnTo>
                    <a:pt x="981" y="717"/>
                  </a:lnTo>
                  <a:close/>
                  <a:moveTo>
                    <a:pt x="981" y="717"/>
                  </a:moveTo>
                  <a:cubicBezTo>
                    <a:pt x="981" y="717"/>
                    <a:pt x="981" y="717"/>
                    <a:pt x="981" y="7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
              <a:extLst>
                <a:ext uri="{FF2B5EF4-FFF2-40B4-BE49-F238E27FC236}">
                  <a16:creationId xmlns:a16="http://schemas.microsoft.com/office/drawing/2014/main" id="{1148FC23-CB73-4BAE-AACC-C8534468A6AA}"/>
                </a:ext>
              </a:extLst>
            </p:cNvPr>
            <p:cNvSpPr>
              <a:spLocks noEditPoints="1"/>
            </p:cNvSpPr>
            <p:nvPr/>
          </p:nvSpPr>
          <p:spPr bwMode="auto">
            <a:xfrm>
              <a:off x="13408025" y="3613151"/>
              <a:ext cx="860425" cy="1228725"/>
            </a:xfrm>
            <a:custGeom>
              <a:avLst/>
              <a:gdLst>
                <a:gd name="T0" fmla="*/ 0 w 288"/>
                <a:gd name="T1" fmla="*/ 268 h 412"/>
                <a:gd name="T2" fmla="*/ 143 w 288"/>
                <a:gd name="T3" fmla="*/ 412 h 412"/>
                <a:gd name="T4" fmla="*/ 288 w 288"/>
                <a:gd name="T5" fmla="*/ 268 h 412"/>
                <a:gd name="T6" fmla="*/ 266 w 288"/>
                <a:gd name="T7" fmla="*/ 191 h 412"/>
                <a:gd name="T8" fmla="*/ 144 w 288"/>
                <a:gd name="T9" fmla="*/ 0 h 412"/>
                <a:gd name="T10" fmla="*/ 22 w 288"/>
                <a:gd name="T11" fmla="*/ 191 h 412"/>
                <a:gd name="T12" fmla="*/ 0 w 288"/>
                <a:gd name="T13" fmla="*/ 268 h 412"/>
                <a:gd name="T14" fmla="*/ 192 w 288"/>
                <a:gd name="T15" fmla="*/ 268 h 412"/>
                <a:gd name="T16" fmla="*/ 185 w 288"/>
                <a:gd name="T17" fmla="*/ 243 h 412"/>
                <a:gd name="T18" fmla="*/ 147 w 288"/>
                <a:gd name="T19" fmla="*/ 184 h 412"/>
                <a:gd name="T20" fmla="*/ 188 w 288"/>
                <a:gd name="T21" fmla="*/ 159 h 412"/>
                <a:gd name="T22" fmla="*/ 225 w 288"/>
                <a:gd name="T23" fmla="*/ 217 h 412"/>
                <a:gd name="T24" fmla="*/ 240 w 288"/>
                <a:gd name="T25" fmla="*/ 268 h 412"/>
                <a:gd name="T26" fmla="*/ 145 w 288"/>
                <a:gd name="T27" fmla="*/ 364 h 412"/>
                <a:gd name="T28" fmla="*/ 143 w 288"/>
                <a:gd name="T29" fmla="*/ 316 h 412"/>
                <a:gd name="T30" fmla="*/ 192 w 288"/>
                <a:gd name="T31" fmla="*/ 268 h 412"/>
                <a:gd name="T32" fmla="*/ 192 w 288"/>
                <a:gd name="T33" fmla="*/ 268 h 412"/>
                <a:gd name="T34" fmla="*/ 192 w 288"/>
                <a:gd name="T35" fmla="*/ 26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412">
                  <a:moveTo>
                    <a:pt x="0" y="268"/>
                  </a:moveTo>
                  <a:cubicBezTo>
                    <a:pt x="0" y="347"/>
                    <a:pt x="64" y="412"/>
                    <a:pt x="143" y="412"/>
                  </a:cubicBezTo>
                  <a:cubicBezTo>
                    <a:pt x="224" y="412"/>
                    <a:pt x="288" y="347"/>
                    <a:pt x="288" y="268"/>
                  </a:cubicBezTo>
                  <a:cubicBezTo>
                    <a:pt x="288" y="241"/>
                    <a:pt x="280" y="214"/>
                    <a:pt x="266" y="191"/>
                  </a:cubicBezTo>
                  <a:cubicBezTo>
                    <a:pt x="144" y="0"/>
                    <a:pt x="144" y="0"/>
                    <a:pt x="144" y="0"/>
                  </a:cubicBezTo>
                  <a:cubicBezTo>
                    <a:pt x="22" y="191"/>
                    <a:pt x="22" y="191"/>
                    <a:pt x="22" y="191"/>
                  </a:cubicBezTo>
                  <a:cubicBezTo>
                    <a:pt x="8" y="214"/>
                    <a:pt x="0" y="241"/>
                    <a:pt x="0" y="268"/>
                  </a:cubicBezTo>
                  <a:close/>
                  <a:moveTo>
                    <a:pt x="192" y="268"/>
                  </a:moveTo>
                  <a:cubicBezTo>
                    <a:pt x="192" y="259"/>
                    <a:pt x="189" y="250"/>
                    <a:pt x="185" y="243"/>
                  </a:cubicBezTo>
                  <a:cubicBezTo>
                    <a:pt x="147" y="184"/>
                    <a:pt x="147" y="184"/>
                    <a:pt x="147" y="184"/>
                  </a:cubicBezTo>
                  <a:cubicBezTo>
                    <a:pt x="188" y="159"/>
                    <a:pt x="188" y="159"/>
                    <a:pt x="188" y="159"/>
                  </a:cubicBezTo>
                  <a:cubicBezTo>
                    <a:pt x="225" y="217"/>
                    <a:pt x="225" y="217"/>
                    <a:pt x="225" y="217"/>
                  </a:cubicBezTo>
                  <a:cubicBezTo>
                    <a:pt x="235" y="232"/>
                    <a:pt x="240" y="250"/>
                    <a:pt x="240" y="268"/>
                  </a:cubicBezTo>
                  <a:cubicBezTo>
                    <a:pt x="240" y="321"/>
                    <a:pt x="197" y="364"/>
                    <a:pt x="145" y="364"/>
                  </a:cubicBezTo>
                  <a:cubicBezTo>
                    <a:pt x="143" y="316"/>
                    <a:pt x="143" y="316"/>
                    <a:pt x="143" y="316"/>
                  </a:cubicBezTo>
                  <a:cubicBezTo>
                    <a:pt x="171" y="316"/>
                    <a:pt x="192" y="294"/>
                    <a:pt x="192" y="268"/>
                  </a:cubicBezTo>
                  <a:close/>
                  <a:moveTo>
                    <a:pt x="192" y="268"/>
                  </a:moveTo>
                  <a:cubicBezTo>
                    <a:pt x="192" y="268"/>
                    <a:pt x="192" y="268"/>
                    <a:pt x="192" y="2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546A24C7-1FEB-4093-9CCE-47D5AD5EB4AE}"/>
                </a:ext>
              </a:extLst>
            </p:cNvPr>
            <p:cNvSpPr>
              <a:spLocks noEditPoints="1"/>
            </p:cNvSpPr>
            <p:nvPr/>
          </p:nvSpPr>
          <p:spPr bwMode="auto">
            <a:xfrm>
              <a:off x="10612438" y="2547938"/>
              <a:ext cx="142875" cy="433388"/>
            </a:xfrm>
            <a:custGeom>
              <a:avLst/>
              <a:gdLst>
                <a:gd name="T0" fmla="*/ 0 w 90"/>
                <a:gd name="T1" fmla="*/ 17 h 273"/>
                <a:gd name="T2" fmla="*/ 0 w 90"/>
                <a:gd name="T3" fmla="*/ 273 h 273"/>
                <a:gd name="T4" fmla="*/ 90 w 90"/>
                <a:gd name="T5" fmla="*/ 273 h 273"/>
                <a:gd name="T6" fmla="*/ 90 w 90"/>
                <a:gd name="T7" fmla="*/ 0 h 273"/>
                <a:gd name="T8" fmla="*/ 0 w 90"/>
                <a:gd name="T9" fmla="*/ 17 h 273"/>
                <a:gd name="T10" fmla="*/ 0 w 90"/>
                <a:gd name="T11" fmla="*/ 17 h 273"/>
                <a:gd name="T12" fmla="*/ 0 w 90"/>
                <a:gd name="T13" fmla="*/ 17 h 273"/>
              </a:gdLst>
              <a:ahLst/>
              <a:cxnLst>
                <a:cxn ang="0">
                  <a:pos x="T0" y="T1"/>
                </a:cxn>
                <a:cxn ang="0">
                  <a:pos x="T2" y="T3"/>
                </a:cxn>
                <a:cxn ang="0">
                  <a:pos x="T4" y="T5"/>
                </a:cxn>
                <a:cxn ang="0">
                  <a:pos x="T6" y="T7"/>
                </a:cxn>
                <a:cxn ang="0">
                  <a:pos x="T8" y="T9"/>
                </a:cxn>
                <a:cxn ang="0">
                  <a:pos x="T10" y="T11"/>
                </a:cxn>
                <a:cxn ang="0">
                  <a:pos x="T12" y="T13"/>
                </a:cxn>
              </a:cxnLst>
              <a:rect l="0" t="0" r="r" b="b"/>
              <a:pathLst>
                <a:path w="90" h="273">
                  <a:moveTo>
                    <a:pt x="0" y="17"/>
                  </a:moveTo>
                  <a:lnTo>
                    <a:pt x="0" y="273"/>
                  </a:lnTo>
                  <a:lnTo>
                    <a:pt x="90" y="273"/>
                  </a:lnTo>
                  <a:lnTo>
                    <a:pt x="90" y="0"/>
                  </a:lnTo>
                  <a:lnTo>
                    <a:pt x="0" y="17"/>
                  </a:lnTo>
                  <a:close/>
                  <a:moveTo>
                    <a:pt x="0" y="17"/>
                  </a:moveTo>
                  <a:lnTo>
                    <a:pt x="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
              <a:extLst>
                <a:ext uri="{FF2B5EF4-FFF2-40B4-BE49-F238E27FC236}">
                  <a16:creationId xmlns:a16="http://schemas.microsoft.com/office/drawing/2014/main" id="{E9B9B2B0-D51F-462B-8029-B92B911F329B}"/>
                </a:ext>
              </a:extLst>
            </p:cNvPr>
            <p:cNvSpPr>
              <a:spLocks noEditPoints="1"/>
            </p:cNvSpPr>
            <p:nvPr/>
          </p:nvSpPr>
          <p:spPr bwMode="auto">
            <a:xfrm>
              <a:off x="10612438" y="2547938"/>
              <a:ext cx="142875" cy="433388"/>
            </a:xfrm>
            <a:custGeom>
              <a:avLst/>
              <a:gdLst>
                <a:gd name="T0" fmla="*/ 0 w 90"/>
                <a:gd name="T1" fmla="*/ 17 h 273"/>
                <a:gd name="T2" fmla="*/ 0 w 90"/>
                <a:gd name="T3" fmla="*/ 273 h 273"/>
                <a:gd name="T4" fmla="*/ 90 w 90"/>
                <a:gd name="T5" fmla="*/ 273 h 273"/>
                <a:gd name="T6" fmla="*/ 90 w 90"/>
                <a:gd name="T7" fmla="*/ 0 h 273"/>
                <a:gd name="T8" fmla="*/ 0 w 90"/>
                <a:gd name="T9" fmla="*/ 17 h 273"/>
                <a:gd name="T10" fmla="*/ 0 w 90"/>
                <a:gd name="T11" fmla="*/ 17 h 273"/>
                <a:gd name="T12" fmla="*/ 0 w 90"/>
                <a:gd name="T13" fmla="*/ 17 h 273"/>
              </a:gdLst>
              <a:ahLst/>
              <a:cxnLst>
                <a:cxn ang="0">
                  <a:pos x="T0" y="T1"/>
                </a:cxn>
                <a:cxn ang="0">
                  <a:pos x="T2" y="T3"/>
                </a:cxn>
                <a:cxn ang="0">
                  <a:pos x="T4" y="T5"/>
                </a:cxn>
                <a:cxn ang="0">
                  <a:pos x="T6" y="T7"/>
                </a:cxn>
                <a:cxn ang="0">
                  <a:pos x="T8" y="T9"/>
                </a:cxn>
                <a:cxn ang="0">
                  <a:pos x="T10" y="T11"/>
                </a:cxn>
                <a:cxn ang="0">
                  <a:pos x="T12" y="T13"/>
                </a:cxn>
              </a:cxnLst>
              <a:rect l="0" t="0" r="r" b="b"/>
              <a:pathLst>
                <a:path w="90" h="273">
                  <a:moveTo>
                    <a:pt x="0" y="17"/>
                  </a:moveTo>
                  <a:lnTo>
                    <a:pt x="0" y="273"/>
                  </a:lnTo>
                  <a:lnTo>
                    <a:pt x="90" y="273"/>
                  </a:lnTo>
                  <a:lnTo>
                    <a:pt x="90" y="0"/>
                  </a:lnTo>
                  <a:lnTo>
                    <a:pt x="0" y="17"/>
                  </a:lnTo>
                  <a:moveTo>
                    <a:pt x="0" y="17"/>
                  </a:moveTo>
                  <a:lnTo>
                    <a:pt x="0" y="1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9">
              <a:extLst>
                <a:ext uri="{FF2B5EF4-FFF2-40B4-BE49-F238E27FC236}">
                  <a16:creationId xmlns:a16="http://schemas.microsoft.com/office/drawing/2014/main" id="{6A8F1D44-00B6-4908-BF43-6531576C9AB1}"/>
                </a:ext>
              </a:extLst>
            </p:cNvPr>
            <p:cNvSpPr>
              <a:spLocks noChangeArrowheads="1"/>
            </p:cNvSpPr>
            <p:nvPr/>
          </p:nvSpPr>
          <p:spPr bwMode="auto">
            <a:xfrm>
              <a:off x="10396538" y="3124201"/>
              <a:ext cx="573088" cy="285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
              <a:extLst>
                <a:ext uri="{FF2B5EF4-FFF2-40B4-BE49-F238E27FC236}">
                  <a16:creationId xmlns:a16="http://schemas.microsoft.com/office/drawing/2014/main" id="{52624362-AB01-40B8-9951-8EF458156DE6}"/>
                </a:ext>
              </a:extLst>
            </p:cNvPr>
            <p:cNvSpPr>
              <a:spLocks noEditPoints="1"/>
            </p:cNvSpPr>
            <p:nvPr/>
          </p:nvSpPr>
          <p:spPr bwMode="auto">
            <a:xfrm>
              <a:off x="12045950" y="2408238"/>
              <a:ext cx="285750" cy="285750"/>
            </a:xfrm>
            <a:custGeom>
              <a:avLst/>
              <a:gdLst>
                <a:gd name="T0" fmla="*/ 96 w 96"/>
                <a:gd name="T1" fmla="*/ 48 h 96"/>
                <a:gd name="T2" fmla="*/ 48 w 96"/>
                <a:gd name="T3" fmla="*/ 96 h 96"/>
                <a:gd name="T4" fmla="*/ 0 w 96"/>
                <a:gd name="T5" fmla="*/ 48 h 96"/>
                <a:gd name="T6" fmla="*/ 48 w 96"/>
                <a:gd name="T7" fmla="*/ 0 h 96"/>
                <a:gd name="T8" fmla="*/ 96 w 96"/>
                <a:gd name="T9" fmla="*/ 48 h 96"/>
                <a:gd name="T10" fmla="*/ 96 w 96"/>
                <a:gd name="T11" fmla="*/ 48 h 96"/>
                <a:gd name="T12" fmla="*/ 96 w 96"/>
                <a:gd name="T13" fmla="*/ 48 h 96"/>
              </a:gdLst>
              <a:ahLst/>
              <a:cxnLst>
                <a:cxn ang="0">
                  <a:pos x="T0" y="T1"/>
                </a:cxn>
                <a:cxn ang="0">
                  <a:pos x="T2" y="T3"/>
                </a:cxn>
                <a:cxn ang="0">
                  <a:pos x="T4" y="T5"/>
                </a:cxn>
                <a:cxn ang="0">
                  <a:pos x="T6" y="T7"/>
                </a:cxn>
                <a:cxn ang="0">
                  <a:pos x="T8" y="T9"/>
                </a:cxn>
                <a:cxn ang="0">
                  <a:pos x="T10" y="T11"/>
                </a:cxn>
                <a:cxn ang="0">
                  <a:pos x="T12" y="T13"/>
                </a:cxn>
              </a:cxnLst>
              <a:rect l="0" t="0" r="r" b="b"/>
              <a:pathLst>
                <a:path w="96" h="96">
                  <a:moveTo>
                    <a:pt x="96" y="48"/>
                  </a:moveTo>
                  <a:cubicBezTo>
                    <a:pt x="96" y="74"/>
                    <a:pt x="75" y="96"/>
                    <a:pt x="48" y="96"/>
                  </a:cubicBezTo>
                  <a:cubicBezTo>
                    <a:pt x="21" y="96"/>
                    <a:pt x="0" y="74"/>
                    <a:pt x="0" y="48"/>
                  </a:cubicBezTo>
                  <a:cubicBezTo>
                    <a:pt x="0" y="21"/>
                    <a:pt x="21" y="0"/>
                    <a:pt x="48" y="0"/>
                  </a:cubicBezTo>
                  <a:cubicBezTo>
                    <a:pt x="75" y="0"/>
                    <a:pt x="96" y="21"/>
                    <a:pt x="96" y="48"/>
                  </a:cubicBezTo>
                  <a:close/>
                  <a:moveTo>
                    <a:pt x="96" y="48"/>
                  </a:moveTo>
                  <a:cubicBezTo>
                    <a:pt x="96" y="48"/>
                    <a:pt x="96" y="48"/>
                    <a:pt x="96"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11">
              <a:extLst>
                <a:ext uri="{FF2B5EF4-FFF2-40B4-BE49-F238E27FC236}">
                  <a16:creationId xmlns:a16="http://schemas.microsoft.com/office/drawing/2014/main" id="{8855DA65-6F5A-4A7B-8D6A-6A84EE23D69A}"/>
                </a:ext>
              </a:extLst>
            </p:cNvPr>
            <p:cNvSpPr>
              <a:spLocks noChangeArrowheads="1"/>
            </p:cNvSpPr>
            <p:nvPr/>
          </p:nvSpPr>
          <p:spPr bwMode="auto">
            <a:xfrm>
              <a:off x="10539413" y="3554413"/>
              <a:ext cx="287338" cy="1001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2">
              <a:extLst>
                <a:ext uri="{FF2B5EF4-FFF2-40B4-BE49-F238E27FC236}">
                  <a16:creationId xmlns:a16="http://schemas.microsoft.com/office/drawing/2014/main" id="{A17EB0B7-67DA-4986-9409-C3B6634DAEAD}"/>
                </a:ext>
              </a:extLst>
            </p:cNvPr>
            <p:cNvSpPr>
              <a:spLocks noEditPoints="1"/>
            </p:cNvSpPr>
            <p:nvPr/>
          </p:nvSpPr>
          <p:spPr bwMode="auto">
            <a:xfrm>
              <a:off x="11758613" y="2122488"/>
              <a:ext cx="860425" cy="858838"/>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44 w 288"/>
                <a:gd name="T11" fmla="*/ 240 h 288"/>
                <a:gd name="T12" fmla="*/ 48 w 288"/>
                <a:gd name="T13" fmla="*/ 144 h 288"/>
                <a:gd name="T14" fmla="*/ 144 w 288"/>
                <a:gd name="T15" fmla="*/ 48 h 288"/>
                <a:gd name="T16" fmla="*/ 240 w 288"/>
                <a:gd name="T17" fmla="*/ 144 h 288"/>
                <a:gd name="T18" fmla="*/ 144 w 288"/>
                <a:gd name="T19" fmla="*/ 240 h 288"/>
                <a:gd name="T20" fmla="*/ 144 w 288"/>
                <a:gd name="T21" fmla="*/ 240 h 288"/>
                <a:gd name="T22" fmla="*/ 144 w 288"/>
                <a:gd name="T23" fmla="*/ 24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288">
                  <a:moveTo>
                    <a:pt x="144" y="0"/>
                  </a:moveTo>
                  <a:cubicBezTo>
                    <a:pt x="65" y="0"/>
                    <a:pt x="0" y="64"/>
                    <a:pt x="0" y="144"/>
                  </a:cubicBezTo>
                  <a:cubicBezTo>
                    <a:pt x="0" y="223"/>
                    <a:pt x="65" y="288"/>
                    <a:pt x="144" y="288"/>
                  </a:cubicBezTo>
                  <a:cubicBezTo>
                    <a:pt x="223" y="288"/>
                    <a:pt x="288" y="223"/>
                    <a:pt x="288" y="144"/>
                  </a:cubicBezTo>
                  <a:cubicBezTo>
                    <a:pt x="288" y="64"/>
                    <a:pt x="223" y="0"/>
                    <a:pt x="144" y="0"/>
                  </a:cubicBezTo>
                  <a:close/>
                  <a:moveTo>
                    <a:pt x="144" y="240"/>
                  </a:moveTo>
                  <a:cubicBezTo>
                    <a:pt x="91" y="240"/>
                    <a:pt x="48" y="196"/>
                    <a:pt x="48" y="144"/>
                  </a:cubicBezTo>
                  <a:cubicBezTo>
                    <a:pt x="48" y="91"/>
                    <a:pt x="91" y="48"/>
                    <a:pt x="144" y="48"/>
                  </a:cubicBezTo>
                  <a:cubicBezTo>
                    <a:pt x="197" y="48"/>
                    <a:pt x="240" y="91"/>
                    <a:pt x="240" y="144"/>
                  </a:cubicBezTo>
                  <a:cubicBezTo>
                    <a:pt x="240" y="196"/>
                    <a:pt x="197" y="240"/>
                    <a:pt x="144" y="240"/>
                  </a:cubicBezTo>
                  <a:close/>
                  <a:moveTo>
                    <a:pt x="144" y="240"/>
                  </a:moveTo>
                  <a:cubicBezTo>
                    <a:pt x="144" y="240"/>
                    <a:pt x="144" y="240"/>
                    <a:pt x="144" y="2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3">
              <a:extLst>
                <a:ext uri="{FF2B5EF4-FFF2-40B4-BE49-F238E27FC236}">
                  <a16:creationId xmlns:a16="http://schemas.microsoft.com/office/drawing/2014/main" id="{8E04DB7B-0777-448D-A4A8-D13B37AF8F55}"/>
                </a:ext>
              </a:extLst>
            </p:cNvPr>
            <p:cNvSpPr>
              <a:spLocks noEditPoints="1"/>
            </p:cNvSpPr>
            <p:nvPr/>
          </p:nvSpPr>
          <p:spPr bwMode="auto">
            <a:xfrm>
              <a:off x="10109200" y="1579563"/>
              <a:ext cx="3152775" cy="900113"/>
            </a:xfrm>
            <a:custGeom>
              <a:avLst/>
              <a:gdLst>
                <a:gd name="T0" fmla="*/ 65 w 1055"/>
                <a:gd name="T1" fmla="*/ 302 h 302"/>
                <a:gd name="T2" fmla="*/ 75 w 1055"/>
                <a:gd name="T3" fmla="*/ 301 h 302"/>
                <a:gd name="T4" fmla="*/ 534 w 1055"/>
                <a:gd name="T5" fmla="*/ 223 h 302"/>
                <a:gd name="T6" fmla="*/ 696 w 1055"/>
                <a:gd name="T7" fmla="*/ 134 h 302"/>
                <a:gd name="T8" fmla="*/ 815 w 1055"/>
                <a:gd name="T9" fmla="*/ 175 h 302"/>
                <a:gd name="T10" fmla="*/ 1055 w 1055"/>
                <a:gd name="T11" fmla="*/ 134 h 302"/>
                <a:gd name="T12" fmla="*/ 977 w 1055"/>
                <a:gd name="T13" fmla="*/ 0 h 302"/>
                <a:gd name="T14" fmla="*/ 54 w 1055"/>
                <a:gd name="T15" fmla="*/ 145 h 302"/>
                <a:gd name="T16" fmla="*/ 0 w 1055"/>
                <a:gd name="T17" fmla="*/ 209 h 302"/>
                <a:gd name="T18" fmla="*/ 0 w 1055"/>
                <a:gd name="T19" fmla="*/ 237 h 302"/>
                <a:gd name="T20" fmla="*/ 65 w 1055"/>
                <a:gd name="T21" fmla="*/ 302 h 302"/>
                <a:gd name="T22" fmla="*/ 65 w 1055"/>
                <a:gd name="T23" fmla="*/ 302 h 302"/>
                <a:gd name="T24" fmla="*/ 65 w 1055"/>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5" h="302">
                  <a:moveTo>
                    <a:pt x="65" y="302"/>
                  </a:moveTo>
                  <a:cubicBezTo>
                    <a:pt x="68" y="302"/>
                    <a:pt x="72" y="301"/>
                    <a:pt x="75" y="301"/>
                  </a:cubicBezTo>
                  <a:cubicBezTo>
                    <a:pt x="534" y="223"/>
                    <a:pt x="534" y="223"/>
                    <a:pt x="534" y="223"/>
                  </a:cubicBezTo>
                  <a:cubicBezTo>
                    <a:pt x="568" y="169"/>
                    <a:pt x="628" y="134"/>
                    <a:pt x="696" y="134"/>
                  </a:cubicBezTo>
                  <a:cubicBezTo>
                    <a:pt x="741" y="134"/>
                    <a:pt x="782" y="149"/>
                    <a:pt x="815" y="175"/>
                  </a:cubicBezTo>
                  <a:cubicBezTo>
                    <a:pt x="1055" y="134"/>
                    <a:pt x="1055" y="134"/>
                    <a:pt x="1055" y="134"/>
                  </a:cubicBezTo>
                  <a:cubicBezTo>
                    <a:pt x="977" y="0"/>
                    <a:pt x="977" y="0"/>
                    <a:pt x="977" y="0"/>
                  </a:cubicBezTo>
                  <a:cubicBezTo>
                    <a:pt x="54" y="145"/>
                    <a:pt x="54" y="145"/>
                    <a:pt x="54" y="145"/>
                  </a:cubicBezTo>
                  <a:cubicBezTo>
                    <a:pt x="23" y="150"/>
                    <a:pt x="0" y="177"/>
                    <a:pt x="0" y="209"/>
                  </a:cubicBezTo>
                  <a:cubicBezTo>
                    <a:pt x="0" y="237"/>
                    <a:pt x="0" y="237"/>
                    <a:pt x="0" y="237"/>
                  </a:cubicBezTo>
                  <a:cubicBezTo>
                    <a:pt x="0" y="273"/>
                    <a:pt x="29" y="302"/>
                    <a:pt x="65" y="302"/>
                  </a:cubicBezTo>
                  <a:close/>
                  <a:moveTo>
                    <a:pt x="65" y="302"/>
                  </a:moveTo>
                  <a:cubicBezTo>
                    <a:pt x="65" y="302"/>
                    <a:pt x="65" y="302"/>
                    <a:pt x="65" y="3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4">
              <a:extLst>
                <a:ext uri="{FF2B5EF4-FFF2-40B4-BE49-F238E27FC236}">
                  <a16:creationId xmlns:a16="http://schemas.microsoft.com/office/drawing/2014/main" id="{626374D2-60BE-48E3-81D9-D6E229124313}"/>
                </a:ext>
              </a:extLst>
            </p:cNvPr>
            <p:cNvSpPr>
              <a:spLocks noEditPoints="1"/>
            </p:cNvSpPr>
            <p:nvPr/>
          </p:nvSpPr>
          <p:spPr bwMode="auto">
            <a:xfrm>
              <a:off x="12846050" y="976313"/>
              <a:ext cx="1422400" cy="1289050"/>
            </a:xfrm>
            <a:custGeom>
              <a:avLst/>
              <a:gdLst>
                <a:gd name="T0" fmla="*/ 453 w 476"/>
                <a:gd name="T1" fmla="*/ 269 h 432"/>
                <a:gd name="T2" fmla="*/ 254 w 476"/>
                <a:gd name="T3" fmla="*/ 35 h 432"/>
                <a:gd name="T4" fmla="*/ 179 w 476"/>
                <a:gd name="T5" fmla="*/ 0 h 432"/>
                <a:gd name="T6" fmla="*/ 0 w 476"/>
                <a:gd name="T7" fmla="*/ 0 h 432"/>
                <a:gd name="T8" fmla="*/ 250 w 476"/>
                <a:gd name="T9" fmla="*/ 432 h 432"/>
                <a:gd name="T10" fmla="*/ 377 w 476"/>
                <a:gd name="T11" fmla="*/ 432 h 432"/>
                <a:gd name="T12" fmla="*/ 476 w 476"/>
                <a:gd name="T13" fmla="*/ 333 h 432"/>
                <a:gd name="T14" fmla="*/ 453 w 476"/>
                <a:gd name="T15" fmla="*/ 269 h 432"/>
                <a:gd name="T16" fmla="*/ 377 w 476"/>
                <a:gd name="T17" fmla="*/ 336 h 432"/>
                <a:gd name="T18" fmla="*/ 305 w 476"/>
                <a:gd name="T19" fmla="*/ 336 h 432"/>
                <a:gd name="T20" fmla="*/ 166 w 476"/>
                <a:gd name="T21" fmla="*/ 96 h 432"/>
                <a:gd name="T22" fmla="*/ 179 w 476"/>
                <a:gd name="T23" fmla="*/ 96 h 432"/>
                <a:gd name="T24" fmla="*/ 181 w 476"/>
                <a:gd name="T25" fmla="*/ 97 h 432"/>
                <a:gd name="T26" fmla="*/ 380 w 476"/>
                <a:gd name="T27" fmla="*/ 333 h 432"/>
                <a:gd name="T28" fmla="*/ 377 w 476"/>
                <a:gd name="T29" fmla="*/ 336 h 432"/>
                <a:gd name="T30" fmla="*/ 377 w 476"/>
                <a:gd name="T31" fmla="*/ 336 h 432"/>
                <a:gd name="T32" fmla="*/ 377 w 476"/>
                <a:gd name="T33" fmla="*/ 33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6" h="432">
                  <a:moveTo>
                    <a:pt x="453" y="269"/>
                  </a:moveTo>
                  <a:cubicBezTo>
                    <a:pt x="254" y="35"/>
                    <a:pt x="254" y="35"/>
                    <a:pt x="254" y="35"/>
                  </a:cubicBezTo>
                  <a:cubicBezTo>
                    <a:pt x="236" y="12"/>
                    <a:pt x="208" y="0"/>
                    <a:pt x="179" y="0"/>
                  </a:cubicBezTo>
                  <a:cubicBezTo>
                    <a:pt x="0" y="0"/>
                    <a:pt x="0" y="0"/>
                    <a:pt x="0" y="0"/>
                  </a:cubicBezTo>
                  <a:cubicBezTo>
                    <a:pt x="250" y="432"/>
                    <a:pt x="250" y="432"/>
                    <a:pt x="250" y="432"/>
                  </a:cubicBezTo>
                  <a:cubicBezTo>
                    <a:pt x="377" y="432"/>
                    <a:pt x="377" y="432"/>
                    <a:pt x="377" y="432"/>
                  </a:cubicBezTo>
                  <a:cubicBezTo>
                    <a:pt x="432" y="432"/>
                    <a:pt x="476" y="387"/>
                    <a:pt x="476" y="333"/>
                  </a:cubicBezTo>
                  <a:cubicBezTo>
                    <a:pt x="476" y="309"/>
                    <a:pt x="468" y="287"/>
                    <a:pt x="453" y="269"/>
                  </a:cubicBezTo>
                  <a:close/>
                  <a:moveTo>
                    <a:pt x="377" y="336"/>
                  </a:moveTo>
                  <a:cubicBezTo>
                    <a:pt x="305" y="336"/>
                    <a:pt x="305" y="336"/>
                    <a:pt x="305" y="336"/>
                  </a:cubicBezTo>
                  <a:cubicBezTo>
                    <a:pt x="166" y="96"/>
                    <a:pt x="166" y="96"/>
                    <a:pt x="166" y="96"/>
                  </a:cubicBezTo>
                  <a:cubicBezTo>
                    <a:pt x="179" y="96"/>
                    <a:pt x="179" y="96"/>
                    <a:pt x="179" y="96"/>
                  </a:cubicBezTo>
                  <a:cubicBezTo>
                    <a:pt x="180" y="96"/>
                    <a:pt x="181" y="96"/>
                    <a:pt x="181" y="97"/>
                  </a:cubicBezTo>
                  <a:cubicBezTo>
                    <a:pt x="380" y="333"/>
                    <a:pt x="380" y="333"/>
                    <a:pt x="380" y="333"/>
                  </a:cubicBezTo>
                  <a:cubicBezTo>
                    <a:pt x="380" y="334"/>
                    <a:pt x="379" y="336"/>
                    <a:pt x="377" y="336"/>
                  </a:cubicBezTo>
                  <a:close/>
                  <a:moveTo>
                    <a:pt x="377" y="336"/>
                  </a:moveTo>
                  <a:cubicBezTo>
                    <a:pt x="377" y="336"/>
                    <a:pt x="377" y="336"/>
                    <a:pt x="377" y="3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15">
              <a:extLst>
                <a:ext uri="{FF2B5EF4-FFF2-40B4-BE49-F238E27FC236}">
                  <a16:creationId xmlns:a16="http://schemas.microsoft.com/office/drawing/2014/main" id="{8DD282CA-5C28-477E-BC9C-75143EADFD96}"/>
                </a:ext>
              </a:extLst>
            </p:cNvPr>
            <p:cNvSpPr>
              <a:spLocks noChangeArrowheads="1"/>
            </p:cNvSpPr>
            <p:nvPr/>
          </p:nvSpPr>
          <p:spPr bwMode="auto">
            <a:xfrm>
              <a:off x="13695363" y="2408238"/>
              <a:ext cx="285750" cy="787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1A6E2366-0DC9-4FAB-A0C8-494BC4ED37C9}"/>
              </a:ext>
            </a:extLst>
          </p:cNvPr>
          <p:cNvGrpSpPr/>
          <p:nvPr/>
        </p:nvGrpSpPr>
        <p:grpSpPr>
          <a:xfrm>
            <a:off x="23613" y="17537"/>
            <a:ext cx="12192000" cy="3395959"/>
            <a:chOff x="0" y="-15140"/>
            <a:chExt cx="12192000" cy="3395959"/>
          </a:xfrm>
          <a:solidFill>
            <a:schemeClr val="bg1">
              <a:alpha val="2000"/>
            </a:schemeClr>
          </a:solidFill>
        </p:grpSpPr>
        <p:sp>
          <p:nvSpPr>
            <p:cNvPr id="42" name="Freeform: Shape 41">
              <a:extLst>
                <a:ext uri="{FF2B5EF4-FFF2-40B4-BE49-F238E27FC236}">
                  <a16:creationId xmlns:a16="http://schemas.microsoft.com/office/drawing/2014/main" id="{833F7092-4EDF-488B-92A1-D65D6B84E2A1}"/>
                </a:ext>
              </a:extLst>
            </p:cNvPr>
            <p:cNvSpPr/>
            <p:nvPr/>
          </p:nvSpPr>
          <p:spPr>
            <a:xfrm flipV="1">
              <a:off x="0" y="-15140"/>
              <a:ext cx="12192000" cy="3060593"/>
            </a:xfrm>
            <a:custGeom>
              <a:avLst/>
              <a:gdLst>
                <a:gd name="connsiteX0" fmla="*/ 0 w 12192000"/>
                <a:gd name="connsiteY0" fmla="*/ 3060593 h 3060593"/>
                <a:gd name="connsiteX1" fmla="*/ 12192000 w 12192000"/>
                <a:gd name="connsiteY1" fmla="*/ 3060593 h 3060593"/>
                <a:gd name="connsiteX2" fmla="*/ 12192000 w 12192000"/>
                <a:gd name="connsiteY2" fmla="*/ 0 h 3060593"/>
                <a:gd name="connsiteX3" fmla="*/ 12085412 w 12192000"/>
                <a:gd name="connsiteY3" fmla="*/ 50970 h 3060593"/>
                <a:gd name="connsiteX4" fmla="*/ 7640623 w 12192000"/>
                <a:gd name="connsiteY4" fmla="*/ 2893592 h 3060593"/>
                <a:gd name="connsiteX5" fmla="*/ 1163627 w 12192000"/>
                <a:gd name="connsiteY5" fmla="*/ 2493543 h 3060593"/>
                <a:gd name="connsiteX6" fmla="*/ 107714 w 12192000"/>
                <a:gd name="connsiteY6" fmla="*/ 2883014 h 3060593"/>
                <a:gd name="connsiteX7" fmla="*/ 0 w 12192000"/>
                <a:gd name="connsiteY7" fmla="*/ 2934058 h 306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060593">
                  <a:moveTo>
                    <a:pt x="0" y="3060593"/>
                  </a:moveTo>
                  <a:lnTo>
                    <a:pt x="12192000" y="3060593"/>
                  </a:lnTo>
                  <a:lnTo>
                    <a:pt x="12192000" y="0"/>
                  </a:lnTo>
                  <a:lnTo>
                    <a:pt x="12085412" y="50970"/>
                  </a:lnTo>
                  <a:cubicBezTo>
                    <a:pt x="10968257" y="626210"/>
                    <a:pt x="9209072" y="2542756"/>
                    <a:pt x="7640623" y="2893592"/>
                  </a:cubicBezTo>
                  <a:cubicBezTo>
                    <a:pt x="5710226" y="3325392"/>
                    <a:pt x="2713027" y="2106193"/>
                    <a:pt x="1163627" y="2493543"/>
                  </a:cubicBezTo>
                  <a:cubicBezTo>
                    <a:pt x="861010" y="2569197"/>
                    <a:pt x="491416" y="2707347"/>
                    <a:pt x="107714" y="2883014"/>
                  </a:cubicBezTo>
                  <a:lnTo>
                    <a:pt x="0" y="293405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4AA6DCE-CD56-40D5-BA55-98730C13E499}"/>
                </a:ext>
              </a:extLst>
            </p:cNvPr>
            <p:cNvSpPr/>
            <p:nvPr/>
          </p:nvSpPr>
          <p:spPr>
            <a:xfrm flipV="1">
              <a:off x="0" y="-15140"/>
              <a:ext cx="12192000" cy="3395959"/>
            </a:xfrm>
            <a:custGeom>
              <a:avLst/>
              <a:gdLst>
                <a:gd name="connsiteX0" fmla="*/ 12192000 w 12192000"/>
                <a:gd name="connsiteY0" fmla="*/ 0 h 3395959"/>
                <a:gd name="connsiteX1" fmla="*/ 12192000 w 12192000"/>
                <a:gd name="connsiteY1" fmla="*/ 3395959 h 3395959"/>
                <a:gd name="connsiteX2" fmla="*/ 0 w 12192000"/>
                <a:gd name="connsiteY2" fmla="*/ 3395959 h 3395959"/>
                <a:gd name="connsiteX3" fmla="*/ 0 w 12192000"/>
                <a:gd name="connsiteY3" fmla="*/ 2934058 h 3395959"/>
                <a:gd name="connsiteX4" fmla="*/ 107714 w 12192000"/>
                <a:gd name="connsiteY4" fmla="*/ 2883014 h 3395959"/>
                <a:gd name="connsiteX5" fmla="*/ 1163627 w 12192000"/>
                <a:gd name="connsiteY5" fmla="*/ 2493543 h 3395959"/>
                <a:gd name="connsiteX6" fmla="*/ 7640623 w 12192000"/>
                <a:gd name="connsiteY6" fmla="*/ 2893592 h 3395959"/>
                <a:gd name="connsiteX7" fmla="*/ 12085412 w 12192000"/>
                <a:gd name="connsiteY7" fmla="*/ 50970 h 339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95959">
                  <a:moveTo>
                    <a:pt x="12192000" y="0"/>
                  </a:moveTo>
                  <a:lnTo>
                    <a:pt x="12192000" y="3395959"/>
                  </a:lnTo>
                  <a:lnTo>
                    <a:pt x="0" y="3395959"/>
                  </a:lnTo>
                  <a:lnTo>
                    <a:pt x="0" y="2934058"/>
                  </a:lnTo>
                  <a:lnTo>
                    <a:pt x="107714" y="2883014"/>
                  </a:lnTo>
                  <a:cubicBezTo>
                    <a:pt x="491416" y="2707347"/>
                    <a:pt x="861010" y="2569197"/>
                    <a:pt x="1163627" y="2493543"/>
                  </a:cubicBezTo>
                  <a:cubicBezTo>
                    <a:pt x="2713027" y="2106193"/>
                    <a:pt x="5710226" y="3325392"/>
                    <a:pt x="7640623" y="2893592"/>
                  </a:cubicBezTo>
                  <a:cubicBezTo>
                    <a:pt x="9209072" y="2542756"/>
                    <a:pt x="10968257" y="626210"/>
                    <a:pt x="12085412" y="5097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F71CE92F-6C86-46DD-9C1A-0EEF59482F1B}"/>
              </a:ext>
            </a:extLst>
          </p:cNvPr>
          <p:cNvSpPr>
            <a:spLocks noGrp="1"/>
          </p:cNvSpPr>
          <p:nvPr>
            <p:ph type="sldNum" sz="quarter" idx="12"/>
          </p:nvPr>
        </p:nvSpPr>
        <p:spPr>
          <a:xfrm>
            <a:off x="11024862" y="6453090"/>
            <a:ext cx="477277" cy="365125"/>
          </a:xfrm>
        </p:spPr>
        <p:txBody>
          <a:bodyPr/>
          <a:lstStyle/>
          <a:p>
            <a:fld id="{1E2C0C5E-7EEF-4B70-8D8B-D461593B5FCF}" type="slidenum">
              <a:rPr lang="en-US" smtClean="0">
                <a:solidFill>
                  <a:schemeClr val="bg1"/>
                </a:solidFill>
              </a:rPr>
              <a:t>7</a:t>
            </a:fld>
            <a:endParaRPr lang="en-US">
              <a:solidFill>
                <a:schemeClr val="bg1"/>
              </a:solidFill>
            </a:endParaRPr>
          </a:p>
        </p:txBody>
      </p:sp>
      <p:sp>
        <p:nvSpPr>
          <p:cNvPr id="39" name="Rectangle: Top Corners Rounded 38">
            <a:extLst>
              <a:ext uri="{FF2B5EF4-FFF2-40B4-BE49-F238E27FC236}">
                <a16:creationId xmlns:a16="http://schemas.microsoft.com/office/drawing/2014/main" id="{DDA8B121-568B-42AD-8AE8-D28729E9195A}"/>
              </a:ext>
            </a:extLst>
          </p:cNvPr>
          <p:cNvSpPr/>
          <p:nvPr/>
        </p:nvSpPr>
        <p:spPr>
          <a:xfrm>
            <a:off x="11024862" y="6835140"/>
            <a:ext cx="474301" cy="45719"/>
          </a:xfrm>
          <a:prstGeom prst="round2SameRect">
            <a:avLst>
              <a:gd name="adj1" fmla="val 16864"/>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455588F-D3BF-456E-5F2E-9B06FC660F91}"/>
              </a:ext>
            </a:extLst>
          </p:cNvPr>
          <p:cNvSpPr txBox="1"/>
          <p:nvPr/>
        </p:nvSpPr>
        <p:spPr>
          <a:xfrm>
            <a:off x="407828" y="2225487"/>
            <a:ext cx="4657012" cy="369332"/>
          </a:xfrm>
          <a:prstGeom prst="rect">
            <a:avLst/>
          </a:prstGeom>
          <a:noFill/>
        </p:spPr>
        <p:txBody>
          <a:bodyPr wrap="square" lIns="0" tIns="0" rIns="0" bIns="0" rtlCol="0" anchor="ctr">
            <a:spAutoFit/>
          </a:bodyPr>
          <a:lstStyle/>
          <a:p>
            <a:r>
              <a:rPr lang="en-US" sz="2400">
                <a:solidFill>
                  <a:schemeClr val="bg1"/>
                </a:solidFill>
                <a:latin typeface="Roboto" panose="02000000000000000000" pitchFamily="2" charset="0"/>
                <a:ea typeface="Roboto" panose="02000000000000000000" pitchFamily="2" charset="0"/>
              </a:rPr>
              <a:t>IN A LOW-COST ENVIRONMENT</a:t>
            </a:r>
          </a:p>
        </p:txBody>
      </p:sp>
      <p:sp>
        <p:nvSpPr>
          <p:cNvPr id="11" name="TextBox 10">
            <a:extLst>
              <a:ext uri="{FF2B5EF4-FFF2-40B4-BE49-F238E27FC236}">
                <a16:creationId xmlns:a16="http://schemas.microsoft.com/office/drawing/2014/main" id="{E4A3AE04-1856-37D1-FCE6-5A4302655EF0}"/>
              </a:ext>
            </a:extLst>
          </p:cNvPr>
          <p:cNvSpPr txBox="1"/>
          <p:nvPr/>
        </p:nvSpPr>
        <p:spPr>
          <a:xfrm>
            <a:off x="5677605" y="979613"/>
            <a:ext cx="6192071" cy="5298053"/>
          </a:xfrm>
          <a:prstGeom prst="rect">
            <a:avLst/>
          </a:prstGeom>
          <a:noFill/>
        </p:spPr>
        <p:txBody>
          <a:bodyPr wrap="square" lIns="0" tIns="0" rIns="0" bIns="0" rtlCol="0" anchor="ctr">
            <a:spAutoFit/>
          </a:bodyPr>
          <a:lstStyle/>
          <a:p>
            <a:pPr>
              <a:lnSpc>
                <a:spcPct val="120000"/>
              </a:lnSpc>
            </a:pPr>
            <a:r>
              <a:rPr lang="en-US" b="1">
                <a:solidFill>
                  <a:schemeClr val="bg1"/>
                </a:solidFill>
                <a:latin typeface="Arial"/>
                <a:cs typeface="Arial"/>
              </a:rPr>
              <a:t>FOCUS ON INITIATING AND ENABLING ACTIVITIES</a:t>
            </a:r>
            <a:endParaRPr lang="en-US">
              <a:solidFill>
                <a:schemeClr val="bg1"/>
              </a:solidFill>
              <a:latin typeface="Arial"/>
              <a:cs typeface="Arial"/>
            </a:endParaRPr>
          </a:p>
          <a:p>
            <a:pPr marL="171450" indent="-171450" algn="just">
              <a:lnSpc>
                <a:spcPct val="120000"/>
              </a:lnSpc>
              <a:buFont typeface="Arial" panose="020B0604020202020204" pitchFamily="34" charset="0"/>
              <a:buChar char="•"/>
            </a:pPr>
            <a:r>
              <a:rPr lang="en-US" sz="1200">
                <a:solidFill>
                  <a:schemeClr val="bg1"/>
                </a:solidFill>
                <a:latin typeface="Arial"/>
                <a:cs typeface="Arial"/>
              </a:rPr>
              <a:t>Management is focused on a number of high-impact projects.</a:t>
            </a:r>
          </a:p>
          <a:p>
            <a:pPr marL="171450" indent="-171450">
              <a:lnSpc>
                <a:spcPct val="120000"/>
              </a:lnSpc>
              <a:buFont typeface="Arial" panose="020B0604020202020204" pitchFamily="34" charset="0"/>
              <a:buChar char="•"/>
            </a:pPr>
            <a:r>
              <a:rPr lang="en-US" sz="1100">
                <a:solidFill>
                  <a:schemeClr val="bg1"/>
                </a:solidFill>
                <a:latin typeface="Arial"/>
                <a:cs typeface="Arial"/>
              </a:rPr>
              <a:t>All of these projects are targeted at effecting activities on 100% owned and operated assets.</a:t>
            </a:r>
          </a:p>
          <a:p>
            <a:pPr>
              <a:lnSpc>
                <a:spcPct val="120000"/>
              </a:lnSpc>
            </a:pPr>
            <a:endParaRPr lang="en-US" sz="1100">
              <a:solidFill>
                <a:schemeClr val="bg1"/>
              </a:solidFill>
              <a:latin typeface="Arial" panose="020B0604020202020204" pitchFamily="34" charset="0"/>
              <a:cs typeface="Arial" panose="020B0604020202020204" pitchFamily="34" charset="0"/>
            </a:endParaRPr>
          </a:p>
          <a:p>
            <a:pPr>
              <a:lnSpc>
                <a:spcPct val="120000"/>
              </a:lnSpc>
            </a:pPr>
            <a:r>
              <a:rPr lang="en-US" b="1">
                <a:solidFill>
                  <a:schemeClr val="bg1"/>
                </a:solidFill>
                <a:latin typeface="Arial"/>
                <a:cs typeface="Arial"/>
              </a:rPr>
              <a:t>COST-CUTTING MEASURES IMPLEMENTED</a:t>
            </a:r>
            <a:endParaRPr lang="en-US">
              <a:solidFill>
                <a:schemeClr val="bg1"/>
              </a:solidFill>
              <a:latin typeface="Arial"/>
              <a:cs typeface="Arial"/>
            </a:endParaRPr>
          </a:p>
          <a:p>
            <a:pPr marL="171450" indent="-171450" algn="just">
              <a:lnSpc>
                <a:spcPct val="120000"/>
              </a:lnSpc>
              <a:buFont typeface="Arial" panose="020B0604020202020204" pitchFamily="34" charset="0"/>
              <a:buChar char="•"/>
            </a:pPr>
            <a:r>
              <a:rPr lang="en-US" sz="1200">
                <a:solidFill>
                  <a:schemeClr val="bg1"/>
                </a:solidFill>
                <a:latin typeface="Arial"/>
                <a:cs typeface="Arial"/>
              </a:rPr>
              <a:t>As press-released, Company has implemented significant G&amp;A cost-reduction measures.</a:t>
            </a:r>
          </a:p>
          <a:p>
            <a:pPr marL="171450" indent="-171450">
              <a:lnSpc>
                <a:spcPct val="120000"/>
              </a:lnSpc>
              <a:buFont typeface="Arial" panose="020B0604020202020204" pitchFamily="34" charset="0"/>
              <a:buChar char="•"/>
            </a:pPr>
            <a:r>
              <a:rPr lang="en-US" sz="1100">
                <a:solidFill>
                  <a:schemeClr val="bg1"/>
                </a:solidFill>
                <a:latin typeface="Arial"/>
                <a:cs typeface="Arial"/>
              </a:rPr>
              <a:t>This resulted in being creative in identifying and working up accretive growth avenues.</a:t>
            </a:r>
          </a:p>
          <a:p>
            <a:pPr>
              <a:lnSpc>
                <a:spcPct val="120000"/>
              </a:lnSpc>
            </a:pPr>
            <a:endParaRPr lang="en-US" sz="1100">
              <a:solidFill>
                <a:schemeClr val="bg1"/>
              </a:solidFill>
              <a:latin typeface="Arial" panose="020B0604020202020204" pitchFamily="34" charset="0"/>
              <a:cs typeface="Arial" panose="020B0604020202020204" pitchFamily="34" charset="0"/>
            </a:endParaRPr>
          </a:p>
          <a:p>
            <a:pPr>
              <a:lnSpc>
                <a:spcPct val="120000"/>
              </a:lnSpc>
            </a:pPr>
            <a:r>
              <a:rPr lang="en-US" b="1">
                <a:solidFill>
                  <a:schemeClr val="bg1"/>
                </a:solidFill>
                <a:latin typeface="Arial"/>
                <a:cs typeface="Arial"/>
              </a:rPr>
              <a:t>STRATEGIC FARM-OUTS</a:t>
            </a:r>
            <a:endParaRPr lang="en-US">
              <a:solidFill>
                <a:schemeClr val="bg1"/>
              </a:solidFill>
              <a:latin typeface="Arial"/>
              <a:cs typeface="Arial"/>
            </a:endParaRPr>
          </a:p>
          <a:p>
            <a:pPr marL="171450" indent="-171450" algn="just">
              <a:lnSpc>
                <a:spcPct val="120000"/>
              </a:lnSpc>
              <a:buFont typeface="Arial" panose="020B0604020202020204" pitchFamily="34" charset="0"/>
              <a:buChar char="•"/>
            </a:pPr>
            <a:r>
              <a:rPr lang="en-US" sz="1200">
                <a:solidFill>
                  <a:schemeClr val="bg1"/>
                </a:solidFill>
                <a:latin typeface="Arial"/>
                <a:cs typeface="Arial"/>
              </a:rPr>
              <a:t>To effect growth activities in this environment, focus is on targeted strategic farmouts based on previous work carried out by the Company, including drilling, 3D seismic, tests, identification of drilling upside opportunities, etc.</a:t>
            </a:r>
          </a:p>
          <a:p>
            <a:pPr marL="171450" indent="-171450" algn="just">
              <a:lnSpc>
                <a:spcPct val="120000"/>
              </a:lnSpc>
              <a:buFont typeface="Arial" panose="020B0604020202020204" pitchFamily="34" charset="0"/>
              <a:buChar char="•"/>
            </a:pPr>
            <a:r>
              <a:rPr lang="en-US" sz="1200">
                <a:solidFill>
                  <a:schemeClr val="bg1"/>
                </a:solidFill>
                <a:latin typeface="Arial"/>
                <a:cs typeface="Arial"/>
              </a:rPr>
              <a:t>Objective is to avoid or minimize dilution, enable high-value activities with zero/low cost.</a:t>
            </a:r>
          </a:p>
          <a:p>
            <a:pPr>
              <a:lnSpc>
                <a:spcPct val="120000"/>
              </a:lnSpc>
            </a:pPr>
            <a:endParaRPr lang="en-US" sz="1100">
              <a:solidFill>
                <a:schemeClr val="bg1"/>
              </a:solidFill>
              <a:latin typeface="Arial" panose="020B0604020202020204" pitchFamily="34" charset="0"/>
              <a:cs typeface="Arial" panose="020B0604020202020204" pitchFamily="34" charset="0"/>
            </a:endParaRPr>
          </a:p>
          <a:p>
            <a:pPr>
              <a:lnSpc>
                <a:spcPct val="120000"/>
              </a:lnSpc>
            </a:pPr>
            <a:r>
              <a:rPr lang="en-US" b="1">
                <a:solidFill>
                  <a:schemeClr val="bg1"/>
                </a:solidFill>
                <a:latin typeface="Arial"/>
                <a:cs typeface="Arial"/>
              </a:rPr>
              <a:t>ACQUIRE TARGETED PRODUCTION OPPORTUNITIES</a:t>
            </a:r>
            <a:endParaRPr lang="en-US">
              <a:solidFill>
                <a:schemeClr val="bg1"/>
              </a:solidFill>
              <a:latin typeface="Arial"/>
              <a:cs typeface="Arial"/>
            </a:endParaRPr>
          </a:p>
          <a:p>
            <a:pPr marL="171450" indent="-171450" algn="just">
              <a:lnSpc>
                <a:spcPct val="120000"/>
              </a:lnSpc>
              <a:buFont typeface="Arial" panose="020B0604020202020204" pitchFamily="34" charset="0"/>
              <a:buChar char="•"/>
            </a:pPr>
            <a:r>
              <a:rPr lang="en-US" sz="1200">
                <a:solidFill>
                  <a:schemeClr val="bg1"/>
                </a:solidFill>
                <a:latin typeface="Arial"/>
                <a:cs typeface="Arial"/>
              </a:rPr>
              <a:t>Management approached to evaluate production acquisition opportunities.</a:t>
            </a:r>
          </a:p>
          <a:p>
            <a:pPr marL="171450" indent="-171450" algn="just">
              <a:lnSpc>
                <a:spcPct val="120000"/>
              </a:lnSpc>
              <a:buFont typeface="Arial" panose="020B0604020202020204" pitchFamily="34" charset="0"/>
              <a:buChar char="•"/>
            </a:pPr>
            <a:r>
              <a:rPr lang="en-US" sz="1200">
                <a:solidFill>
                  <a:schemeClr val="bg1"/>
                </a:solidFill>
                <a:latin typeface="Arial"/>
                <a:cs typeface="Arial"/>
              </a:rPr>
              <a:t>Technical, commercial, economic and value-creation assessment ongoing in Australia and other jurisdictions</a:t>
            </a:r>
          </a:p>
          <a:p>
            <a:pPr>
              <a:lnSpc>
                <a:spcPct val="120000"/>
              </a:lnSpc>
            </a:pPr>
            <a:endParaRPr lang="en-US" sz="1100">
              <a:solidFill>
                <a:srgbClr val="FF0000"/>
              </a:solidFill>
              <a:latin typeface="Arial" panose="020B0604020202020204" pitchFamily="34" charset="0"/>
              <a:cs typeface="Arial" panose="020B0604020202020204" pitchFamily="34" charset="0"/>
            </a:endParaRPr>
          </a:p>
          <a:p>
            <a:pPr>
              <a:lnSpc>
                <a:spcPct val="120000"/>
              </a:lnSpc>
            </a:pPr>
            <a:r>
              <a:rPr lang="en-US" b="1">
                <a:solidFill>
                  <a:schemeClr val="bg1"/>
                </a:solidFill>
                <a:latin typeface="Arial"/>
                <a:cs typeface="Arial"/>
              </a:rPr>
              <a:t>NEW EXPERIENCED DIRECTOR ON THE GROUND</a:t>
            </a:r>
            <a:endParaRPr lang="en-US">
              <a:solidFill>
                <a:schemeClr val="bg1"/>
              </a:solidFill>
              <a:latin typeface="Arial"/>
              <a:cs typeface="Arial"/>
            </a:endParaRPr>
          </a:p>
          <a:p>
            <a:pPr marL="171450" indent="-171450" algn="just">
              <a:lnSpc>
                <a:spcPct val="120000"/>
              </a:lnSpc>
              <a:buFont typeface="Arial" panose="020B0604020202020204" pitchFamily="34" charset="0"/>
              <a:buChar char="•"/>
            </a:pPr>
            <a:r>
              <a:rPr lang="en-US" sz="1200">
                <a:solidFill>
                  <a:schemeClr val="bg1"/>
                </a:solidFill>
                <a:latin typeface="Arial"/>
                <a:cs typeface="Arial"/>
              </a:rPr>
              <a:t>Neal Grant’s experience includes the Cooper Basin and onshore Australia in general.</a:t>
            </a:r>
          </a:p>
          <a:p>
            <a:pPr marL="171450" indent="-171450" algn="just">
              <a:lnSpc>
                <a:spcPct val="120000"/>
              </a:lnSpc>
              <a:buFont typeface="Arial" panose="020B0604020202020204" pitchFamily="34" charset="0"/>
              <a:buChar char="•"/>
            </a:pPr>
            <a:r>
              <a:rPr lang="en-US" sz="1200">
                <a:solidFill>
                  <a:schemeClr val="bg1"/>
                </a:solidFill>
                <a:latin typeface="Arial"/>
                <a:cs typeface="Arial"/>
              </a:rPr>
              <a:t>Very interested in working with us, and will be extremely helpful in executing our strategy. </a:t>
            </a:r>
            <a:endParaRPr lang="en-US" sz="1200">
              <a:solidFill>
                <a:schemeClr val="bg1"/>
              </a:solidFill>
              <a:latin typeface="Arial"/>
              <a:ea typeface="Roboto Light" panose="02000000000000000000" pitchFamily="2" charset="0"/>
              <a:cs typeface="Arial"/>
            </a:endParaRPr>
          </a:p>
        </p:txBody>
      </p:sp>
      <p:grpSp>
        <p:nvGrpSpPr>
          <p:cNvPr id="6" name="Group 5">
            <a:extLst>
              <a:ext uri="{FF2B5EF4-FFF2-40B4-BE49-F238E27FC236}">
                <a16:creationId xmlns:a16="http://schemas.microsoft.com/office/drawing/2014/main" id="{17E517CC-983E-00C8-C601-FA8D5AD77031}"/>
              </a:ext>
            </a:extLst>
          </p:cNvPr>
          <p:cNvGrpSpPr/>
          <p:nvPr/>
        </p:nvGrpSpPr>
        <p:grpSpPr>
          <a:xfrm>
            <a:off x="644083" y="3292652"/>
            <a:ext cx="3891658" cy="3479298"/>
            <a:chOff x="466281" y="3216449"/>
            <a:chExt cx="3891658" cy="3479298"/>
          </a:xfrm>
        </p:grpSpPr>
        <p:pic>
          <p:nvPicPr>
            <p:cNvPr id="37" name="Picture 36">
              <a:extLst>
                <a:ext uri="{FF2B5EF4-FFF2-40B4-BE49-F238E27FC236}">
                  <a16:creationId xmlns:a16="http://schemas.microsoft.com/office/drawing/2014/main" id="{2A89BA07-C0B6-5432-10DE-C0D008B84A7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6281" y="3216449"/>
              <a:ext cx="3891658" cy="3479298"/>
            </a:xfrm>
            <a:prstGeom prst="rect">
              <a:avLst/>
            </a:prstGeom>
            <a:noFill/>
          </p:spPr>
        </p:pic>
        <p:sp>
          <p:nvSpPr>
            <p:cNvPr id="2" name="Rectangle: Rounded Corners 1">
              <a:extLst>
                <a:ext uri="{FF2B5EF4-FFF2-40B4-BE49-F238E27FC236}">
                  <a16:creationId xmlns:a16="http://schemas.microsoft.com/office/drawing/2014/main" id="{72C3982C-8FB7-9E72-B497-F1EF8FD46A72}"/>
                </a:ext>
              </a:extLst>
            </p:cNvPr>
            <p:cNvSpPr/>
            <p:nvPr/>
          </p:nvSpPr>
          <p:spPr>
            <a:xfrm>
              <a:off x="1397000" y="3344333"/>
              <a:ext cx="279400" cy="15054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38B9492F-CC9B-2210-E0D1-BEF074D7A38B}"/>
                </a:ext>
              </a:extLst>
            </p:cNvPr>
            <p:cNvSpPr txBox="1"/>
            <p:nvPr/>
          </p:nvSpPr>
          <p:spPr>
            <a:xfrm>
              <a:off x="689861" y="3482667"/>
              <a:ext cx="1240539" cy="369332"/>
            </a:xfrm>
            <a:prstGeom prst="rect">
              <a:avLst/>
            </a:prstGeom>
            <a:noFill/>
          </p:spPr>
          <p:txBody>
            <a:bodyPr wrap="square" lIns="0" tIns="0" rIns="0" bIns="0" rtlCol="0" anchor="ctr">
              <a:spAutoFit/>
            </a:bodyPr>
            <a:lstStyle/>
            <a:p>
              <a:pPr algn="l"/>
              <a:r>
                <a:rPr lang="en-CA" sz="1200" b="1">
                  <a:solidFill>
                    <a:srgbClr val="92D050"/>
                  </a:solidFill>
                  <a:latin typeface="+mj-lt"/>
                </a:rPr>
                <a:t>Ashmore-Cartier Area</a:t>
              </a:r>
            </a:p>
          </p:txBody>
        </p:sp>
      </p:grpSp>
    </p:spTree>
    <p:extLst>
      <p:ext uri="{BB962C8B-B14F-4D97-AF65-F5344CB8AC3E}">
        <p14:creationId xmlns:p14="http://schemas.microsoft.com/office/powerpoint/2010/main" val="1822997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2F8ADB-D6E5-493D-932D-780921E3A67E}"/>
              </a:ext>
            </a:extLst>
          </p:cNvPr>
          <p:cNvSpPr/>
          <p:nvPr/>
        </p:nvSpPr>
        <p:spPr>
          <a:xfrm>
            <a:off x="5238335" y="710411"/>
            <a:ext cx="6937208" cy="5791392"/>
          </a:xfrm>
          <a:prstGeom prst="rect">
            <a:avLst/>
          </a:prstGeom>
          <a:gradFill flip="none" rotWithShape="1">
            <a:gsLst>
              <a:gs pos="0">
                <a:srgbClr val="166433"/>
              </a:gs>
              <a:gs pos="51000">
                <a:srgbClr val="78C30C">
                  <a:shade val="67500"/>
                  <a:satMod val="115000"/>
                </a:srgbClr>
              </a:gs>
              <a:gs pos="100000">
                <a:srgbClr val="78C30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F875419-413A-4F14-8DE5-379164221298}"/>
              </a:ext>
            </a:extLst>
          </p:cNvPr>
          <p:cNvSpPr/>
          <p:nvPr/>
        </p:nvSpPr>
        <p:spPr>
          <a:xfrm>
            <a:off x="21390" y="27611"/>
            <a:ext cx="5219344" cy="3187897"/>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A8C8A919-4E46-4CAD-A025-AF501B33C9E3}"/>
              </a:ext>
            </a:extLst>
          </p:cNvPr>
          <p:cNvGrpSpPr/>
          <p:nvPr/>
        </p:nvGrpSpPr>
        <p:grpSpPr>
          <a:xfrm>
            <a:off x="4049659" y="128142"/>
            <a:ext cx="734619" cy="709954"/>
            <a:chOff x="9966325" y="976313"/>
            <a:chExt cx="4445000" cy="4295775"/>
          </a:xfrm>
          <a:solidFill>
            <a:schemeClr val="bg1"/>
          </a:solidFill>
        </p:grpSpPr>
        <p:sp>
          <p:nvSpPr>
            <p:cNvPr id="26" name="Freeform 5">
              <a:extLst>
                <a:ext uri="{FF2B5EF4-FFF2-40B4-BE49-F238E27FC236}">
                  <a16:creationId xmlns:a16="http://schemas.microsoft.com/office/drawing/2014/main" id="{FE596D7D-74F0-453B-AEFB-1070501D5F71}"/>
                </a:ext>
              </a:extLst>
            </p:cNvPr>
            <p:cNvSpPr>
              <a:spLocks noEditPoints="1"/>
            </p:cNvSpPr>
            <p:nvPr/>
          </p:nvSpPr>
          <p:spPr bwMode="auto">
            <a:xfrm>
              <a:off x="9966325" y="2989262"/>
              <a:ext cx="4445000" cy="2282826"/>
            </a:xfrm>
            <a:custGeom>
              <a:avLst/>
              <a:gdLst>
                <a:gd name="T0" fmla="*/ 981 w 1488"/>
                <a:gd name="T1" fmla="*/ 717 h 765"/>
                <a:gd name="T2" fmla="*/ 867 w 1488"/>
                <a:gd name="T3" fmla="*/ 0 h 765"/>
                <a:gd name="T4" fmla="*/ 777 w 1488"/>
                <a:gd name="T5" fmla="*/ 41 h 765"/>
                <a:gd name="T6" fmla="*/ 823 w 1488"/>
                <a:gd name="T7" fmla="*/ 333 h 765"/>
                <a:gd name="T8" fmla="*/ 665 w 1488"/>
                <a:gd name="T9" fmla="*/ 333 h 765"/>
                <a:gd name="T10" fmla="*/ 650 w 1488"/>
                <a:gd name="T11" fmla="*/ 429 h 765"/>
                <a:gd name="T12" fmla="*/ 838 w 1488"/>
                <a:gd name="T13" fmla="*/ 429 h 765"/>
                <a:gd name="T14" fmla="*/ 884 w 1488"/>
                <a:gd name="T15" fmla="*/ 717 h 765"/>
                <a:gd name="T16" fmla="*/ 604 w 1488"/>
                <a:gd name="T17" fmla="*/ 717 h 765"/>
                <a:gd name="T18" fmla="*/ 711 w 1488"/>
                <a:gd name="T19" fmla="*/ 41 h 765"/>
                <a:gd name="T20" fmla="*/ 621 w 1488"/>
                <a:gd name="T21" fmla="*/ 0 h 765"/>
                <a:gd name="T22" fmla="*/ 507 w 1488"/>
                <a:gd name="T23" fmla="*/ 717 h 765"/>
                <a:gd name="T24" fmla="*/ 384 w 1488"/>
                <a:gd name="T25" fmla="*/ 717 h 765"/>
                <a:gd name="T26" fmla="*/ 384 w 1488"/>
                <a:gd name="T27" fmla="*/ 573 h 765"/>
                <a:gd name="T28" fmla="*/ 96 w 1488"/>
                <a:gd name="T29" fmla="*/ 573 h 765"/>
                <a:gd name="T30" fmla="*/ 96 w 1488"/>
                <a:gd name="T31" fmla="*/ 717 h 765"/>
                <a:gd name="T32" fmla="*/ 0 w 1488"/>
                <a:gd name="T33" fmla="*/ 717 h 765"/>
                <a:gd name="T34" fmla="*/ 0 w 1488"/>
                <a:gd name="T35" fmla="*/ 765 h 765"/>
                <a:gd name="T36" fmla="*/ 1488 w 1488"/>
                <a:gd name="T37" fmla="*/ 765 h 765"/>
                <a:gd name="T38" fmla="*/ 1488 w 1488"/>
                <a:gd name="T39" fmla="*/ 717 h 765"/>
                <a:gd name="T40" fmla="*/ 981 w 1488"/>
                <a:gd name="T41" fmla="*/ 717 h 765"/>
                <a:gd name="T42" fmla="*/ 981 w 1488"/>
                <a:gd name="T43" fmla="*/ 717 h 765"/>
                <a:gd name="T44" fmla="*/ 981 w 1488"/>
                <a:gd name="T45" fmla="*/ 717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8" h="765">
                  <a:moveTo>
                    <a:pt x="981" y="717"/>
                  </a:moveTo>
                  <a:cubicBezTo>
                    <a:pt x="867" y="0"/>
                    <a:pt x="867" y="0"/>
                    <a:pt x="867" y="0"/>
                  </a:cubicBezTo>
                  <a:cubicBezTo>
                    <a:pt x="842" y="21"/>
                    <a:pt x="811" y="36"/>
                    <a:pt x="777" y="41"/>
                  </a:cubicBezTo>
                  <a:cubicBezTo>
                    <a:pt x="823" y="333"/>
                    <a:pt x="823" y="333"/>
                    <a:pt x="823" y="333"/>
                  </a:cubicBezTo>
                  <a:cubicBezTo>
                    <a:pt x="665" y="333"/>
                    <a:pt x="665" y="333"/>
                    <a:pt x="665" y="333"/>
                  </a:cubicBezTo>
                  <a:cubicBezTo>
                    <a:pt x="650" y="429"/>
                    <a:pt x="650" y="429"/>
                    <a:pt x="650" y="429"/>
                  </a:cubicBezTo>
                  <a:cubicBezTo>
                    <a:pt x="838" y="429"/>
                    <a:pt x="838" y="429"/>
                    <a:pt x="838" y="429"/>
                  </a:cubicBezTo>
                  <a:cubicBezTo>
                    <a:pt x="884" y="717"/>
                    <a:pt x="884" y="717"/>
                    <a:pt x="884" y="717"/>
                  </a:cubicBezTo>
                  <a:cubicBezTo>
                    <a:pt x="604" y="717"/>
                    <a:pt x="604" y="717"/>
                    <a:pt x="604" y="717"/>
                  </a:cubicBezTo>
                  <a:cubicBezTo>
                    <a:pt x="711" y="41"/>
                    <a:pt x="711" y="41"/>
                    <a:pt x="711" y="41"/>
                  </a:cubicBezTo>
                  <a:cubicBezTo>
                    <a:pt x="677" y="36"/>
                    <a:pt x="646" y="21"/>
                    <a:pt x="621" y="0"/>
                  </a:cubicBezTo>
                  <a:cubicBezTo>
                    <a:pt x="507" y="717"/>
                    <a:pt x="507" y="717"/>
                    <a:pt x="507" y="717"/>
                  </a:cubicBezTo>
                  <a:cubicBezTo>
                    <a:pt x="384" y="717"/>
                    <a:pt x="384" y="717"/>
                    <a:pt x="384" y="717"/>
                  </a:cubicBezTo>
                  <a:cubicBezTo>
                    <a:pt x="384" y="573"/>
                    <a:pt x="384" y="573"/>
                    <a:pt x="384" y="573"/>
                  </a:cubicBezTo>
                  <a:cubicBezTo>
                    <a:pt x="96" y="573"/>
                    <a:pt x="96" y="573"/>
                    <a:pt x="96" y="573"/>
                  </a:cubicBezTo>
                  <a:cubicBezTo>
                    <a:pt x="96" y="717"/>
                    <a:pt x="96" y="717"/>
                    <a:pt x="96" y="717"/>
                  </a:cubicBezTo>
                  <a:cubicBezTo>
                    <a:pt x="0" y="717"/>
                    <a:pt x="0" y="717"/>
                    <a:pt x="0" y="717"/>
                  </a:cubicBezTo>
                  <a:cubicBezTo>
                    <a:pt x="0" y="765"/>
                    <a:pt x="0" y="765"/>
                    <a:pt x="0" y="765"/>
                  </a:cubicBezTo>
                  <a:cubicBezTo>
                    <a:pt x="1488" y="765"/>
                    <a:pt x="1488" y="765"/>
                    <a:pt x="1488" y="765"/>
                  </a:cubicBezTo>
                  <a:cubicBezTo>
                    <a:pt x="1488" y="717"/>
                    <a:pt x="1488" y="717"/>
                    <a:pt x="1488" y="717"/>
                  </a:cubicBezTo>
                  <a:lnTo>
                    <a:pt x="981" y="717"/>
                  </a:lnTo>
                  <a:close/>
                  <a:moveTo>
                    <a:pt x="981" y="717"/>
                  </a:moveTo>
                  <a:cubicBezTo>
                    <a:pt x="981" y="717"/>
                    <a:pt x="981" y="717"/>
                    <a:pt x="981" y="7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
              <a:extLst>
                <a:ext uri="{FF2B5EF4-FFF2-40B4-BE49-F238E27FC236}">
                  <a16:creationId xmlns:a16="http://schemas.microsoft.com/office/drawing/2014/main" id="{1148FC23-CB73-4BAE-AACC-C8534468A6AA}"/>
                </a:ext>
              </a:extLst>
            </p:cNvPr>
            <p:cNvSpPr>
              <a:spLocks noEditPoints="1"/>
            </p:cNvSpPr>
            <p:nvPr/>
          </p:nvSpPr>
          <p:spPr bwMode="auto">
            <a:xfrm>
              <a:off x="13408025" y="3613151"/>
              <a:ext cx="860425" cy="1228725"/>
            </a:xfrm>
            <a:custGeom>
              <a:avLst/>
              <a:gdLst>
                <a:gd name="T0" fmla="*/ 0 w 288"/>
                <a:gd name="T1" fmla="*/ 268 h 412"/>
                <a:gd name="T2" fmla="*/ 143 w 288"/>
                <a:gd name="T3" fmla="*/ 412 h 412"/>
                <a:gd name="T4" fmla="*/ 288 w 288"/>
                <a:gd name="T5" fmla="*/ 268 h 412"/>
                <a:gd name="T6" fmla="*/ 266 w 288"/>
                <a:gd name="T7" fmla="*/ 191 h 412"/>
                <a:gd name="T8" fmla="*/ 144 w 288"/>
                <a:gd name="T9" fmla="*/ 0 h 412"/>
                <a:gd name="T10" fmla="*/ 22 w 288"/>
                <a:gd name="T11" fmla="*/ 191 h 412"/>
                <a:gd name="T12" fmla="*/ 0 w 288"/>
                <a:gd name="T13" fmla="*/ 268 h 412"/>
                <a:gd name="T14" fmla="*/ 192 w 288"/>
                <a:gd name="T15" fmla="*/ 268 h 412"/>
                <a:gd name="T16" fmla="*/ 185 w 288"/>
                <a:gd name="T17" fmla="*/ 243 h 412"/>
                <a:gd name="T18" fmla="*/ 147 w 288"/>
                <a:gd name="T19" fmla="*/ 184 h 412"/>
                <a:gd name="T20" fmla="*/ 188 w 288"/>
                <a:gd name="T21" fmla="*/ 159 h 412"/>
                <a:gd name="T22" fmla="*/ 225 w 288"/>
                <a:gd name="T23" fmla="*/ 217 h 412"/>
                <a:gd name="T24" fmla="*/ 240 w 288"/>
                <a:gd name="T25" fmla="*/ 268 h 412"/>
                <a:gd name="T26" fmla="*/ 145 w 288"/>
                <a:gd name="T27" fmla="*/ 364 h 412"/>
                <a:gd name="T28" fmla="*/ 143 w 288"/>
                <a:gd name="T29" fmla="*/ 316 h 412"/>
                <a:gd name="T30" fmla="*/ 192 w 288"/>
                <a:gd name="T31" fmla="*/ 268 h 412"/>
                <a:gd name="T32" fmla="*/ 192 w 288"/>
                <a:gd name="T33" fmla="*/ 268 h 412"/>
                <a:gd name="T34" fmla="*/ 192 w 288"/>
                <a:gd name="T35" fmla="*/ 26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412">
                  <a:moveTo>
                    <a:pt x="0" y="268"/>
                  </a:moveTo>
                  <a:cubicBezTo>
                    <a:pt x="0" y="347"/>
                    <a:pt x="64" y="412"/>
                    <a:pt x="143" y="412"/>
                  </a:cubicBezTo>
                  <a:cubicBezTo>
                    <a:pt x="224" y="412"/>
                    <a:pt x="288" y="347"/>
                    <a:pt x="288" y="268"/>
                  </a:cubicBezTo>
                  <a:cubicBezTo>
                    <a:pt x="288" y="241"/>
                    <a:pt x="280" y="214"/>
                    <a:pt x="266" y="191"/>
                  </a:cubicBezTo>
                  <a:cubicBezTo>
                    <a:pt x="144" y="0"/>
                    <a:pt x="144" y="0"/>
                    <a:pt x="144" y="0"/>
                  </a:cubicBezTo>
                  <a:cubicBezTo>
                    <a:pt x="22" y="191"/>
                    <a:pt x="22" y="191"/>
                    <a:pt x="22" y="191"/>
                  </a:cubicBezTo>
                  <a:cubicBezTo>
                    <a:pt x="8" y="214"/>
                    <a:pt x="0" y="241"/>
                    <a:pt x="0" y="268"/>
                  </a:cubicBezTo>
                  <a:close/>
                  <a:moveTo>
                    <a:pt x="192" y="268"/>
                  </a:moveTo>
                  <a:cubicBezTo>
                    <a:pt x="192" y="259"/>
                    <a:pt x="189" y="250"/>
                    <a:pt x="185" y="243"/>
                  </a:cubicBezTo>
                  <a:cubicBezTo>
                    <a:pt x="147" y="184"/>
                    <a:pt x="147" y="184"/>
                    <a:pt x="147" y="184"/>
                  </a:cubicBezTo>
                  <a:cubicBezTo>
                    <a:pt x="188" y="159"/>
                    <a:pt x="188" y="159"/>
                    <a:pt x="188" y="159"/>
                  </a:cubicBezTo>
                  <a:cubicBezTo>
                    <a:pt x="225" y="217"/>
                    <a:pt x="225" y="217"/>
                    <a:pt x="225" y="217"/>
                  </a:cubicBezTo>
                  <a:cubicBezTo>
                    <a:pt x="235" y="232"/>
                    <a:pt x="240" y="250"/>
                    <a:pt x="240" y="268"/>
                  </a:cubicBezTo>
                  <a:cubicBezTo>
                    <a:pt x="240" y="321"/>
                    <a:pt x="197" y="364"/>
                    <a:pt x="145" y="364"/>
                  </a:cubicBezTo>
                  <a:cubicBezTo>
                    <a:pt x="143" y="316"/>
                    <a:pt x="143" y="316"/>
                    <a:pt x="143" y="316"/>
                  </a:cubicBezTo>
                  <a:cubicBezTo>
                    <a:pt x="171" y="316"/>
                    <a:pt x="192" y="294"/>
                    <a:pt x="192" y="268"/>
                  </a:cubicBezTo>
                  <a:close/>
                  <a:moveTo>
                    <a:pt x="192" y="268"/>
                  </a:moveTo>
                  <a:cubicBezTo>
                    <a:pt x="192" y="268"/>
                    <a:pt x="192" y="268"/>
                    <a:pt x="192" y="2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546A24C7-1FEB-4093-9CCE-47D5AD5EB4AE}"/>
                </a:ext>
              </a:extLst>
            </p:cNvPr>
            <p:cNvSpPr>
              <a:spLocks noEditPoints="1"/>
            </p:cNvSpPr>
            <p:nvPr/>
          </p:nvSpPr>
          <p:spPr bwMode="auto">
            <a:xfrm>
              <a:off x="10612438" y="2547938"/>
              <a:ext cx="142875" cy="433388"/>
            </a:xfrm>
            <a:custGeom>
              <a:avLst/>
              <a:gdLst>
                <a:gd name="T0" fmla="*/ 0 w 90"/>
                <a:gd name="T1" fmla="*/ 17 h 273"/>
                <a:gd name="T2" fmla="*/ 0 w 90"/>
                <a:gd name="T3" fmla="*/ 273 h 273"/>
                <a:gd name="T4" fmla="*/ 90 w 90"/>
                <a:gd name="T5" fmla="*/ 273 h 273"/>
                <a:gd name="T6" fmla="*/ 90 w 90"/>
                <a:gd name="T7" fmla="*/ 0 h 273"/>
                <a:gd name="T8" fmla="*/ 0 w 90"/>
                <a:gd name="T9" fmla="*/ 17 h 273"/>
                <a:gd name="T10" fmla="*/ 0 w 90"/>
                <a:gd name="T11" fmla="*/ 17 h 273"/>
                <a:gd name="T12" fmla="*/ 0 w 90"/>
                <a:gd name="T13" fmla="*/ 17 h 273"/>
              </a:gdLst>
              <a:ahLst/>
              <a:cxnLst>
                <a:cxn ang="0">
                  <a:pos x="T0" y="T1"/>
                </a:cxn>
                <a:cxn ang="0">
                  <a:pos x="T2" y="T3"/>
                </a:cxn>
                <a:cxn ang="0">
                  <a:pos x="T4" y="T5"/>
                </a:cxn>
                <a:cxn ang="0">
                  <a:pos x="T6" y="T7"/>
                </a:cxn>
                <a:cxn ang="0">
                  <a:pos x="T8" y="T9"/>
                </a:cxn>
                <a:cxn ang="0">
                  <a:pos x="T10" y="T11"/>
                </a:cxn>
                <a:cxn ang="0">
                  <a:pos x="T12" y="T13"/>
                </a:cxn>
              </a:cxnLst>
              <a:rect l="0" t="0" r="r" b="b"/>
              <a:pathLst>
                <a:path w="90" h="273">
                  <a:moveTo>
                    <a:pt x="0" y="17"/>
                  </a:moveTo>
                  <a:lnTo>
                    <a:pt x="0" y="273"/>
                  </a:lnTo>
                  <a:lnTo>
                    <a:pt x="90" y="273"/>
                  </a:lnTo>
                  <a:lnTo>
                    <a:pt x="90" y="0"/>
                  </a:lnTo>
                  <a:lnTo>
                    <a:pt x="0" y="17"/>
                  </a:lnTo>
                  <a:close/>
                  <a:moveTo>
                    <a:pt x="0" y="17"/>
                  </a:moveTo>
                  <a:lnTo>
                    <a:pt x="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
              <a:extLst>
                <a:ext uri="{FF2B5EF4-FFF2-40B4-BE49-F238E27FC236}">
                  <a16:creationId xmlns:a16="http://schemas.microsoft.com/office/drawing/2014/main" id="{E9B9B2B0-D51F-462B-8029-B92B911F329B}"/>
                </a:ext>
              </a:extLst>
            </p:cNvPr>
            <p:cNvSpPr>
              <a:spLocks noEditPoints="1"/>
            </p:cNvSpPr>
            <p:nvPr/>
          </p:nvSpPr>
          <p:spPr bwMode="auto">
            <a:xfrm>
              <a:off x="10612438" y="2547938"/>
              <a:ext cx="142875" cy="433388"/>
            </a:xfrm>
            <a:custGeom>
              <a:avLst/>
              <a:gdLst>
                <a:gd name="T0" fmla="*/ 0 w 90"/>
                <a:gd name="T1" fmla="*/ 17 h 273"/>
                <a:gd name="T2" fmla="*/ 0 w 90"/>
                <a:gd name="T3" fmla="*/ 273 h 273"/>
                <a:gd name="T4" fmla="*/ 90 w 90"/>
                <a:gd name="T5" fmla="*/ 273 h 273"/>
                <a:gd name="T6" fmla="*/ 90 w 90"/>
                <a:gd name="T7" fmla="*/ 0 h 273"/>
                <a:gd name="T8" fmla="*/ 0 w 90"/>
                <a:gd name="T9" fmla="*/ 17 h 273"/>
                <a:gd name="T10" fmla="*/ 0 w 90"/>
                <a:gd name="T11" fmla="*/ 17 h 273"/>
                <a:gd name="T12" fmla="*/ 0 w 90"/>
                <a:gd name="T13" fmla="*/ 17 h 273"/>
              </a:gdLst>
              <a:ahLst/>
              <a:cxnLst>
                <a:cxn ang="0">
                  <a:pos x="T0" y="T1"/>
                </a:cxn>
                <a:cxn ang="0">
                  <a:pos x="T2" y="T3"/>
                </a:cxn>
                <a:cxn ang="0">
                  <a:pos x="T4" y="T5"/>
                </a:cxn>
                <a:cxn ang="0">
                  <a:pos x="T6" y="T7"/>
                </a:cxn>
                <a:cxn ang="0">
                  <a:pos x="T8" y="T9"/>
                </a:cxn>
                <a:cxn ang="0">
                  <a:pos x="T10" y="T11"/>
                </a:cxn>
                <a:cxn ang="0">
                  <a:pos x="T12" y="T13"/>
                </a:cxn>
              </a:cxnLst>
              <a:rect l="0" t="0" r="r" b="b"/>
              <a:pathLst>
                <a:path w="90" h="273">
                  <a:moveTo>
                    <a:pt x="0" y="17"/>
                  </a:moveTo>
                  <a:lnTo>
                    <a:pt x="0" y="273"/>
                  </a:lnTo>
                  <a:lnTo>
                    <a:pt x="90" y="273"/>
                  </a:lnTo>
                  <a:lnTo>
                    <a:pt x="90" y="0"/>
                  </a:lnTo>
                  <a:lnTo>
                    <a:pt x="0" y="17"/>
                  </a:lnTo>
                  <a:moveTo>
                    <a:pt x="0" y="17"/>
                  </a:moveTo>
                  <a:lnTo>
                    <a:pt x="0" y="1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9">
              <a:extLst>
                <a:ext uri="{FF2B5EF4-FFF2-40B4-BE49-F238E27FC236}">
                  <a16:creationId xmlns:a16="http://schemas.microsoft.com/office/drawing/2014/main" id="{6A8F1D44-00B6-4908-BF43-6531576C9AB1}"/>
                </a:ext>
              </a:extLst>
            </p:cNvPr>
            <p:cNvSpPr>
              <a:spLocks noChangeArrowheads="1"/>
            </p:cNvSpPr>
            <p:nvPr/>
          </p:nvSpPr>
          <p:spPr bwMode="auto">
            <a:xfrm>
              <a:off x="10396538" y="3124201"/>
              <a:ext cx="573088" cy="285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
              <a:extLst>
                <a:ext uri="{FF2B5EF4-FFF2-40B4-BE49-F238E27FC236}">
                  <a16:creationId xmlns:a16="http://schemas.microsoft.com/office/drawing/2014/main" id="{52624362-AB01-40B8-9951-8EF458156DE6}"/>
                </a:ext>
              </a:extLst>
            </p:cNvPr>
            <p:cNvSpPr>
              <a:spLocks noEditPoints="1"/>
            </p:cNvSpPr>
            <p:nvPr/>
          </p:nvSpPr>
          <p:spPr bwMode="auto">
            <a:xfrm>
              <a:off x="12045950" y="2408238"/>
              <a:ext cx="285750" cy="285750"/>
            </a:xfrm>
            <a:custGeom>
              <a:avLst/>
              <a:gdLst>
                <a:gd name="T0" fmla="*/ 96 w 96"/>
                <a:gd name="T1" fmla="*/ 48 h 96"/>
                <a:gd name="T2" fmla="*/ 48 w 96"/>
                <a:gd name="T3" fmla="*/ 96 h 96"/>
                <a:gd name="T4" fmla="*/ 0 w 96"/>
                <a:gd name="T5" fmla="*/ 48 h 96"/>
                <a:gd name="T6" fmla="*/ 48 w 96"/>
                <a:gd name="T7" fmla="*/ 0 h 96"/>
                <a:gd name="T8" fmla="*/ 96 w 96"/>
                <a:gd name="T9" fmla="*/ 48 h 96"/>
                <a:gd name="T10" fmla="*/ 96 w 96"/>
                <a:gd name="T11" fmla="*/ 48 h 96"/>
                <a:gd name="T12" fmla="*/ 96 w 96"/>
                <a:gd name="T13" fmla="*/ 48 h 96"/>
              </a:gdLst>
              <a:ahLst/>
              <a:cxnLst>
                <a:cxn ang="0">
                  <a:pos x="T0" y="T1"/>
                </a:cxn>
                <a:cxn ang="0">
                  <a:pos x="T2" y="T3"/>
                </a:cxn>
                <a:cxn ang="0">
                  <a:pos x="T4" y="T5"/>
                </a:cxn>
                <a:cxn ang="0">
                  <a:pos x="T6" y="T7"/>
                </a:cxn>
                <a:cxn ang="0">
                  <a:pos x="T8" y="T9"/>
                </a:cxn>
                <a:cxn ang="0">
                  <a:pos x="T10" y="T11"/>
                </a:cxn>
                <a:cxn ang="0">
                  <a:pos x="T12" y="T13"/>
                </a:cxn>
              </a:cxnLst>
              <a:rect l="0" t="0" r="r" b="b"/>
              <a:pathLst>
                <a:path w="96" h="96">
                  <a:moveTo>
                    <a:pt x="96" y="48"/>
                  </a:moveTo>
                  <a:cubicBezTo>
                    <a:pt x="96" y="74"/>
                    <a:pt x="75" y="96"/>
                    <a:pt x="48" y="96"/>
                  </a:cubicBezTo>
                  <a:cubicBezTo>
                    <a:pt x="21" y="96"/>
                    <a:pt x="0" y="74"/>
                    <a:pt x="0" y="48"/>
                  </a:cubicBezTo>
                  <a:cubicBezTo>
                    <a:pt x="0" y="21"/>
                    <a:pt x="21" y="0"/>
                    <a:pt x="48" y="0"/>
                  </a:cubicBezTo>
                  <a:cubicBezTo>
                    <a:pt x="75" y="0"/>
                    <a:pt x="96" y="21"/>
                    <a:pt x="96" y="48"/>
                  </a:cubicBezTo>
                  <a:close/>
                  <a:moveTo>
                    <a:pt x="96" y="48"/>
                  </a:moveTo>
                  <a:cubicBezTo>
                    <a:pt x="96" y="48"/>
                    <a:pt x="96" y="48"/>
                    <a:pt x="96"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11">
              <a:extLst>
                <a:ext uri="{FF2B5EF4-FFF2-40B4-BE49-F238E27FC236}">
                  <a16:creationId xmlns:a16="http://schemas.microsoft.com/office/drawing/2014/main" id="{8855DA65-6F5A-4A7B-8D6A-6A84EE23D69A}"/>
                </a:ext>
              </a:extLst>
            </p:cNvPr>
            <p:cNvSpPr>
              <a:spLocks noChangeArrowheads="1"/>
            </p:cNvSpPr>
            <p:nvPr/>
          </p:nvSpPr>
          <p:spPr bwMode="auto">
            <a:xfrm>
              <a:off x="10539413" y="3554413"/>
              <a:ext cx="287338" cy="1001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2">
              <a:extLst>
                <a:ext uri="{FF2B5EF4-FFF2-40B4-BE49-F238E27FC236}">
                  <a16:creationId xmlns:a16="http://schemas.microsoft.com/office/drawing/2014/main" id="{A17EB0B7-67DA-4986-9409-C3B6634DAEAD}"/>
                </a:ext>
              </a:extLst>
            </p:cNvPr>
            <p:cNvSpPr>
              <a:spLocks noEditPoints="1"/>
            </p:cNvSpPr>
            <p:nvPr/>
          </p:nvSpPr>
          <p:spPr bwMode="auto">
            <a:xfrm>
              <a:off x="11758613" y="2122488"/>
              <a:ext cx="860425" cy="858838"/>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44 w 288"/>
                <a:gd name="T11" fmla="*/ 240 h 288"/>
                <a:gd name="T12" fmla="*/ 48 w 288"/>
                <a:gd name="T13" fmla="*/ 144 h 288"/>
                <a:gd name="T14" fmla="*/ 144 w 288"/>
                <a:gd name="T15" fmla="*/ 48 h 288"/>
                <a:gd name="T16" fmla="*/ 240 w 288"/>
                <a:gd name="T17" fmla="*/ 144 h 288"/>
                <a:gd name="T18" fmla="*/ 144 w 288"/>
                <a:gd name="T19" fmla="*/ 240 h 288"/>
                <a:gd name="T20" fmla="*/ 144 w 288"/>
                <a:gd name="T21" fmla="*/ 240 h 288"/>
                <a:gd name="T22" fmla="*/ 144 w 288"/>
                <a:gd name="T23" fmla="*/ 24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288">
                  <a:moveTo>
                    <a:pt x="144" y="0"/>
                  </a:moveTo>
                  <a:cubicBezTo>
                    <a:pt x="65" y="0"/>
                    <a:pt x="0" y="64"/>
                    <a:pt x="0" y="144"/>
                  </a:cubicBezTo>
                  <a:cubicBezTo>
                    <a:pt x="0" y="223"/>
                    <a:pt x="65" y="288"/>
                    <a:pt x="144" y="288"/>
                  </a:cubicBezTo>
                  <a:cubicBezTo>
                    <a:pt x="223" y="288"/>
                    <a:pt x="288" y="223"/>
                    <a:pt x="288" y="144"/>
                  </a:cubicBezTo>
                  <a:cubicBezTo>
                    <a:pt x="288" y="64"/>
                    <a:pt x="223" y="0"/>
                    <a:pt x="144" y="0"/>
                  </a:cubicBezTo>
                  <a:close/>
                  <a:moveTo>
                    <a:pt x="144" y="240"/>
                  </a:moveTo>
                  <a:cubicBezTo>
                    <a:pt x="91" y="240"/>
                    <a:pt x="48" y="196"/>
                    <a:pt x="48" y="144"/>
                  </a:cubicBezTo>
                  <a:cubicBezTo>
                    <a:pt x="48" y="91"/>
                    <a:pt x="91" y="48"/>
                    <a:pt x="144" y="48"/>
                  </a:cubicBezTo>
                  <a:cubicBezTo>
                    <a:pt x="197" y="48"/>
                    <a:pt x="240" y="91"/>
                    <a:pt x="240" y="144"/>
                  </a:cubicBezTo>
                  <a:cubicBezTo>
                    <a:pt x="240" y="196"/>
                    <a:pt x="197" y="240"/>
                    <a:pt x="144" y="240"/>
                  </a:cubicBezTo>
                  <a:close/>
                  <a:moveTo>
                    <a:pt x="144" y="240"/>
                  </a:moveTo>
                  <a:cubicBezTo>
                    <a:pt x="144" y="240"/>
                    <a:pt x="144" y="240"/>
                    <a:pt x="144" y="2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3">
              <a:extLst>
                <a:ext uri="{FF2B5EF4-FFF2-40B4-BE49-F238E27FC236}">
                  <a16:creationId xmlns:a16="http://schemas.microsoft.com/office/drawing/2014/main" id="{8E04DB7B-0777-448D-A4A8-D13B37AF8F55}"/>
                </a:ext>
              </a:extLst>
            </p:cNvPr>
            <p:cNvSpPr>
              <a:spLocks noEditPoints="1"/>
            </p:cNvSpPr>
            <p:nvPr/>
          </p:nvSpPr>
          <p:spPr bwMode="auto">
            <a:xfrm>
              <a:off x="10109200" y="1579563"/>
              <a:ext cx="3152775" cy="900113"/>
            </a:xfrm>
            <a:custGeom>
              <a:avLst/>
              <a:gdLst>
                <a:gd name="T0" fmla="*/ 65 w 1055"/>
                <a:gd name="T1" fmla="*/ 302 h 302"/>
                <a:gd name="T2" fmla="*/ 75 w 1055"/>
                <a:gd name="T3" fmla="*/ 301 h 302"/>
                <a:gd name="T4" fmla="*/ 534 w 1055"/>
                <a:gd name="T5" fmla="*/ 223 h 302"/>
                <a:gd name="T6" fmla="*/ 696 w 1055"/>
                <a:gd name="T7" fmla="*/ 134 h 302"/>
                <a:gd name="T8" fmla="*/ 815 w 1055"/>
                <a:gd name="T9" fmla="*/ 175 h 302"/>
                <a:gd name="T10" fmla="*/ 1055 w 1055"/>
                <a:gd name="T11" fmla="*/ 134 h 302"/>
                <a:gd name="T12" fmla="*/ 977 w 1055"/>
                <a:gd name="T13" fmla="*/ 0 h 302"/>
                <a:gd name="T14" fmla="*/ 54 w 1055"/>
                <a:gd name="T15" fmla="*/ 145 h 302"/>
                <a:gd name="T16" fmla="*/ 0 w 1055"/>
                <a:gd name="T17" fmla="*/ 209 h 302"/>
                <a:gd name="T18" fmla="*/ 0 w 1055"/>
                <a:gd name="T19" fmla="*/ 237 h 302"/>
                <a:gd name="T20" fmla="*/ 65 w 1055"/>
                <a:gd name="T21" fmla="*/ 302 h 302"/>
                <a:gd name="T22" fmla="*/ 65 w 1055"/>
                <a:gd name="T23" fmla="*/ 302 h 302"/>
                <a:gd name="T24" fmla="*/ 65 w 1055"/>
                <a:gd name="T2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5" h="302">
                  <a:moveTo>
                    <a:pt x="65" y="302"/>
                  </a:moveTo>
                  <a:cubicBezTo>
                    <a:pt x="68" y="302"/>
                    <a:pt x="72" y="301"/>
                    <a:pt x="75" y="301"/>
                  </a:cubicBezTo>
                  <a:cubicBezTo>
                    <a:pt x="534" y="223"/>
                    <a:pt x="534" y="223"/>
                    <a:pt x="534" y="223"/>
                  </a:cubicBezTo>
                  <a:cubicBezTo>
                    <a:pt x="568" y="169"/>
                    <a:pt x="628" y="134"/>
                    <a:pt x="696" y="134"/>
                  </a:cubicBezTo>
                  <a:cubicBezTo>
                    <a:pt x="741" y="134"/>
                    <a:pt x="782" y="149"/>
                    <a:pt x="815" y="175"/>
                  </a:cubicBezTo>
                  <a:cubicBezTo>
                    <a:pt x="1055" y="134"/>
                    <a:pt x="1055" y="134"/>
                    <a:pt x="1055" y="134"/>
                  </a:cubicBezTo>
                  <a:cubicBezTo>
                    <a:pt x="977" y="0"/>
                    <a:pt x="977" y="0"/>
                    <a:pt x="977" y="0"/>
                  </a:cubicBezTo>
                  <a:cubicBezTo>
                    <a:pt x="54" y="145"/>
                    <a:pt x="54" y="145"/>
                    <a:pt x="54" y="145"/>
                  </a:cubicBezTo>
                  <a:cubicBezTo>
                    <a:pt x="23" y="150"/>
                    <a:pt x="0" y="177"/>
                    <a:pt x="0" y="209"/>
                  </a:cubicBezTo>
                  <a:cubicBezTo>
                    <a:pt x="0" y="237"/>
                    <a:pt x="0" y="237"/>
                    <a:pt x="0" y="237"/>
                  </a:cubicBezTo>
                  <a:cubicBezTo>
                    <a:pt x="0" y="273"/>
                    <a:pt x="29" y="302"/>
                    <a:pt x="65" y="302"/>
                  </a:cubicBezTo>
                  <a:close/>
                  <a:moveTo>
                    <a:pt x="65" y="302"/>
                  </a:moveTo>
                  <a:cubicBezTo>
                    <a:pt x="65" y="302"/>
                    <a:pt x="65" y="302"/>
                    <a:pt x="65" y="3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4">
              <a:extLst>
                <a:ext uri="{FF2B5EF4-FFF2-40B4-BE49-F238E27FC236}">
                  <a16:creationId xmlns:a16="http://schemas.microsoft.com/office/drawing/2014/main" id="{626374D2-60BE-48E3-81D9-D6E229124313}"/>
                </a:ext>
              </a:extLst>
            </p:cNvPr>
            <p:cNvSpPr>
              <a:spLocks noEditPoints="1"/>
            </p:cNvSpPr>
            <p:nvPr/>
          </p:nvSpPr>
          <p:spPr bwMode="auto">
            <a:xfrm>
              <a:off x="12846050" y="976313"/>
              <a:ext cx="1422400" cy="1289050"/>
            </a:xfrm>
            <a:custGeom>
              <a:avLst/>
              <a:gdLst>
                <a:gd name="T0" fmla="*/ 453 w 476"/>
                <a:gd name="T1" fmla="*/ 269 h 432"/>
                <a:gd name="T2" fmla="*/ 254 w 476"/>
                <a:gd name="T3" fmla="*/ 35 h 432"/>
                <a:gd name="T4" fmla="*/ 179 w 476"/>
                <a:gd name="T5" fmla="*/ 0 h 432"/>
                <a:gd name="T6" fmla="*/ 0 w 476"/>
                <a:gd name="T7" fmla="*/ 0 h 432"/>
                <a:gd name="T8" fmla="*/ 250 w 476"/>
                <a:gd name="T9" fmla="*/ 432 h 432"/>
                <a:gd name="T10" fmla="*/ 377 w 476"/>
                <a:gd name="T11" fmla="*/ 432 h 432"/>
                <a:gd name="T12" fmla="*/ 476 w 476"/>
                <a:gd name="T13" fmla="*/ 333 h 432"/>
                <a:gd name="T14" fmla="*/ 453 w 476"/>
                <a:gd name="T15" fmla="*/ 269 h 432"/>
                <a:gd name="T16" fmla="*/ 377 w 476"/>
                <a:gd name="T17" fmla="*/ 336 h 432"/>
                <a:gd name="T18" fmla="*/ 305 w 476"/>
                <a:gd name="T19" fmla="*/ 336 h 432"/>
                <a:gd name="T20" fmla="*/ 166 w 476"/>
                <a:gd name="T21" fmla="*/ 96 h 432"/>
                <a:gd name="T22" fmla="*/ 179 w 476"/>
                <a:gd name="T23" fmla="*/ 96 h 432"/>
                <a:gd name="T24" fmla="*/ 181 w 476"/>
                <a:gd name="T25" fmla="*/ 97 h 432"/>
                <a:gd name="T26" fmla="*/ 380 w 476"/>
                <a:gd name="T27" fmla="*/ 333 h 432"/>
                <a:gd name="T28" fmla="*/ 377 w 476"/>
                <a:gd name="T29" fmla="*/ 336 h 432"/>
                <a:gd name="T30" fmla="*/ 377 w 476"/>
                <a:gd name="T31" fmla="*/ 336 h 432"/>
                <a:gd name="T32" fmla="*/ 377 w 476"/>
                <a:gd name="T33" fmla="*/ 33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6" h="432">
                  <a:moveTo>
                    <a:pt x="453" y="269"/>
                  </a:moveTo>
                  <a:cubicBezTo>
                    <a:pt x="254" y="35"/>
                    <a:pt x="254" y="35"/>
                    <a:pt x="254" y="35"/>
                  </a:cubicBezTo>
                  <a:cubicBezTo>
                    <a:pt x="236" y="12"/>
                    <a:pt x="208" y="0"/>
                    <a:pt x="179" y="0"/>
                  </a:cubicBezTo>
                  <a:cubicBezTo>
                    <a:pt x="0" y="0"/>
                    <a:pt x="0" y="0"/>
                    <a:pt x="0" y="0"/>
                  </a:cubicBezTo>
                  <a:cubicBezTo>
                    <a:pt x="250" y="432"/>
                    <a:pt x="250" y="432"/>
                    <a:pt x="250" y="432"/>
                  </a:cubicBezTo>
                  <a:cubicBezTo>
                    <a:pt x="377" y="432"/>
                    <a:pt x="377" y="432"/>
                    <a:pt x="377" y="432"/>
                  </a:cubicBezTo>
                  <a:cubicBezTo>
                    <a:pt x="432" y="432"/>
                    <a:pt x="476" y="387"/>
                    <a:pt x="476" y="333"/>
                  </a:cubicBezTo>
                  <a:cubicBezTo>
                    <a:pt x="476" y="309"/>
                    <a:pt x="468" y="287"/>
                    <a:pt x="453" y="269"/>
                  </a:cubicBezTo>
                  <a:close/>
                  <a:moveTo>
                    <a:pt x="377" y="336"/>
                  </a:moveTo>
                  <a:cubicBezTo>
                    <a:pt x="305" y="336"/>
                    <a:pt x="305" y="336"/>
                    <a:pt x="305" y="336"/>
                  </a:cubicBezTo>
                  <a:cubicBezTo>
                    <a:pt x="166" y="96"/>
                    <a:pt x="166" y="96"/>
                    <a:pt x="166" y="96"/>
                  </a:cubicBezTo>
                  <a:cubicBezTo>
                    <a:pt x="179" y="96"/>
                    <a:pt x="179" y="96"/>
                    <a:pt x="179" y="96"/>
                  </a:cubicBezTo>
                  <a:cubicBezTo>
                    <a:pt x="180" y="96"/>
                    <a:pt x="181" y="96"/>
                    <a:pt x="181" y="97"/>
                  </a:cubicBezTo>
                  <a:cubicBezTo>
                    <a:pt x="380" y="333"/>
                    <a:pt x="380" y="333"/>
                    <a:pt x="380" y="333"/>
                  </a:cubicBezTo>
                  <a:cubicBezTo>
                    <a:pt x="380" y="334"/>
                    <a:pt x="379" y="336"/>
                    <a:pt x="377" y="336"/>
                  </a:cubicBezTo>
                  <a:close/>
                  <a:moveTo>
                    <a:pt x="377" y="336"/>
                  </a:moveTo>
                  <a:cubicBezTo>
                    <a:pt x="377" y="336"/>
                    <a:pt x="377" y="336"/>
                    <a:pt x="377" y="3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15">
              <a:extLst>
                <a:ext uri="{FF2B5EF4-FFF2-40B4-BE49-F238E27FC236}">
                  <a16:creationId xmlns:a16="http://schemas.microsoft.com/office/drawing/2014/main" id="{8DD282CA-5C28-477E-BC9C-75143EADFD96}"/>
                </a:ext>
              </a:extLst>
            </p:cNvPr>
            <p:cNvSpPr>
              <a:spLocks noChangeArrowheads="1"/>
            </p:cNvSpPr>
            <p:nvPr/>
          </p:nvSpPr>
          <p:spPr bwMode="auto">
            <a:xfrm>
              <a:off x="13695363" y="2408238"/>
              <a:ext cx="285750" cy="787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1A6E2366-0DC9-4FAB-A0C8-494BC4ED37C9}"/>
              </a:ext>
            </a:extLst>
          </p:cNvPr>
          <p:cNvGrpSpPr/>
          <p:nvPr/>
        </p:nvGrpSpPr>
        <p:grpSpPr>
          <a:xfrm>
            <a:off x="23613" y="17537"/>
            <a:ext cx="12192000" cy="3395959"/>
            <a:chOff x="0" y="-15140"/>
            <a:chExt cx="12192000" cy="3395959"/>
          </a:xfrm>
          <a:solidFill>
            <a:schemeClr val="bg1">
              <a:alpha val="2000"/>
            </a:schemeClr>
          </a:solidFill>
        </p:grpSpPr>
        <p:sp>
          <p:nvSpPr>
            <p:cNvPr id="42" name="Freeform: Shape 41">
              <a:extLst>
                <a:ext uri="{FF2B5EF4-FFF2-40B4-BE49-F238E27FC236}">
                  <a16:creationId xmlns:a16="http://schemas.microsoft.com/office/drawing/2014/main" id="{833F7092-4EDF-488B-92A1-D65D6B84E2A1}"/>
                </a:ext>
              </a:extLst>
            </p:cNvPr>
            <p:cNvSpPr/>
            <p:nvPr/>
          </p:nvSpPr>
          <p:spPr>
            <a:xfrm flipV="1">
              <a:off x="0" y="-15140"/>
              <a:ext cx="12192000" cy="3060593"/>
            </a:xfrm>
            <a:custGeom>
              <a:avLst/>
              <a:gdLst>
                <a:gd name="connsiteX0" fmla="*/ 0 w 12192000"/>
                <a:gd name="connsiteY0" fmla="*/ 3060593 h 3060593"/>
                <a:gd name="connsiteX1" fmla="*/ 12192000 w 12192000"/>
                <a:gd name="connsiteY1" fmla="*/ 3060593 h 3060593"/>
                <a:gd name="connsiteX2" fmla="*/ 12192000 w 12192000"/>
                <a:gd name="connsiteY2" fmla="*/ 0 h 3060593"/>
                <a:gd name="connsiteX3" fmla="*/ 12085412 w 12192000"/>
                <a:gd name="connsiteY3" fmla="*/ 50970 h 3060593"/>
                <a:gd name="connsiteX4" fmla="*/ 7640623 w 12192000"/>
                <a:gd name="connsiteY4" fmla="*/ 2893592 h 3060593"/>
                <a:gd name="connsiteX5" fmla="*/ 1163627 w 12192000"/>
                <a:gd name="connsiteY5" fmla="*/ 2493543 h 3060593"/>
                <a:gd name="connsiteX6" fmla="*/ 107714 w 12192000"/>
                <a:gd name="connsiteY6" fmla="*/ 2883014 h 3060593"/>
                <a:gd name="connsiteX7" fmla="*/ 0 w 12192000"/>
                <a:gd name="connsiteY7" fmla="*/ 2934058 h 306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060593">
                  <a:moveTo>
                    <a:pt x="0" y="3060593"/>
                  </a:moveTo>
                  <a:lnTo>
                    <a:pt x="12192000" y="3060593"/>
                  </a:lnTo>
                  <a:lnTo>
                    <a:pt x="12192000" y="0"/>
                  </a:lnTo>
                  <a:lnTo>
                    <a:pt x="12085412" y="50970"/>
                  </a:lnTo>
                  <a:cubicBezTo>
                    <a:pt x="10968257" y="626210"/>
                    <a:pt x="9209072" y="2542756"/>
                    <a:pt x="7640623" y="2893592"/>
                  </a:cubicBezTo>
                  <a:cubicBezTo>
                    <a:pt x="5710226" y="3325392"/>
                    <a:pt x="2713027" y="2106193"/>
                    <a:pt x="1163627" y="2493543"/>
                  </a:cubicBezTo>
                  <a:cubicBezTo>
                    <a:pt x="861010" y="2569197"/>
                    <a:pt x="491416" y="2707347"/>
                    <a:pt x="107714" y="2883014"/>
                  </a:cubicBezTo>
                  <a:lnTo>
                    <a:pt x="0" y="293405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4AA6DCE-CD56-40D5-BA55-98730C13E499}"/>
                </a:ext>
              </a:extLst>
            </p:cNvPr>
            <p:cNvSpPr/>
            <p:nvPr/>
          </p:nvSpPr>
          <p:spPr>
            <a:xfrm flipV="1">
              <a:off x="0" y="-15140"/>
              <a:ext cx="12192000" cy="3395959"/>
            </a:xfrm>
            <a:custGeom>
              <a:avLst/>
              <a:gdLst>
                <a:gd name="connsiteX0" fmla="*/ 12192000 w 12192000"/>
                <a:gd name="connsiteY0" fmla="*/ 0 h 3395959"/>
                <a:gd name="connsiteX1" fmla="*/ 12192000 w 12192000"/>
                <a:gd name="connsiteY1" fmla="*/ 3395959 h 3395959"/>
                <a:gd name="connsiteX2" fmla="*/ 0 w 12192000"/>
                <a:gd name="connsiteY2" fmla="*/ 3395959 h 3395959"/>
                <a:gd name="connsiteX3" fmla="*/ 0 w 12192000"/>
                <a:gd name="connsiteY3" fmla="*/ 2934058 h 3395959"/>
                <a:gd name="connsiteX4" fmla="*/ 107714 w 12192000"/>
                <a:gd name="connsiteY4" fmla="*/ 2883014 h 3395959"/>
                <a:gd name="connsiteX5" fmla="*/ 1163627 w 12192000"/>
                <a:gd name="connsiteY5" fmla="*/ 2493543 h 3395959"/>
                <a:gd name="connsiteX6" fmla="*/ 7640623 w 12192000"/>
                <a:gd name="connsiteY6" fmla="*/ 2893592 h 3395959"/>
                <a:gd name="connsiteX7" fmla="*/ 12085412 w 12192000"/>
                <a:gd name="connsiteY7" fmla="*/ 50970 h 339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95959">
                  <a:moveTo>
                    <a:pt x="12192000" y="0"/>
                  </a:moveTo>
                  <a:lnTo>
                    <a:pt x="12192000" y="3395959"/>
                  </a:lnTo>
                  <a:lnTo>
                    <a:pt x="0" y="3395959"/>
                  </a:lnTo>
                  <a:lnTo>
                    <a:pt x="0" y="2934058"/>
                  </a:lnTo>
                  <a:lnTo>
                    <a:pt x="107714" y="2883014"/>
                  </a:lnTo>
                  <a:cubicBezTo>
                    <a:pt x="491416" y="2707347"/>
                    <a:pt x="861010" y="2569197"/>
                    <a:pt x="1163627" y="2493543"/>
                  </a:cubicBezTo>
                  <a:cubicBezTo>
                    <a:pt x="2713027" y="2106193"/>
                    <a:pt x="5710226" y="3325392"/>
                    <a:pt x="7640623" y="2893592"/>
                  </a:cubicBezTo>
                  <a:cubicBezTo>
                    <a:pt x="9209072" y="2542756"/>
                    <a:pt x="10968257" y="626210"/>
                    <a:pt x="12085412" y="5097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F71CE92F-6C86-46DD-9C1A-0EEF59482F1B}"/>
              </a:ext>
            </a:extLst>
          </p:cNvPr>
          <p:cNvSpPr>
            <a:spLocks noGrp="1"/>
          </p:cNvSpPr>
          <p:nvPr>
            <p:ph type="sldNum" sz="quarter" idx="12"/>
          </p:nvPr>
        </p:nvSpPr>
        <p:spPr>
          <a:xfrm>
            <a:off x="11024862" y="6453090"/>
            <a:ext cx="477277" cy="365125"/>
          </a:xfrm>
        </p:spPr>
        <p:txBody>
          <a:bodyPr/>
          <a:lstStyle/>
          <a:p>
            <a:fld id="{1E2C0C5E-7EEF-4B70-8D8B-D461593B5FCF}" type="slidenum">
              <a:rPr lang="en-US" smtClean="0">
                <a:solidFill>
                  <a:schemeClr val="bg1"/>
                </a:solidFill>
              </a:rPr>
              <a:t>8</a:t>
            </a:fld>
            <a:endParaRPr lang="en-US">
              <a:solidFill>
                <a:schemeClr val="bg1"/>
              </a:solidFill>
            </a:endParaRPr>
          </a:p>
        </p:txBody>
      </p:sp>
      <p:sp>
        <p:nvSpPr>
          <p:cNvPr id="39" name="Rectangle: Top Corners Rounded 38">
            <a:extLst>
              <a:ext uri="{FF2B5EF4-FFF2-40B4-BE49-F238E27FC236}">
                <a16:creationId xmlns:a16="http://schemas.microsoft.com/office/drawing/2014/main" id="{DDA8B121-568B-42AD-8AE8-D28729E9195A}"/>
              </a:ext>
            </a:extLst>
          </p:cNvPr>
          <p:cNvSpPr/>
          <p:nvPr/>
        </p:nvSpPr>
        <p:spPr>
          <a:xfrm>
            <a:off x="11024862" y="6835140"/>
            <a:ext cx="474301" cy="45719"/>
          </a:xfrm>
          <a:prstGeom prst="round2SameRect">
            <a:avLst>
              <a:gd name="adj1" fmla="val 16864"/>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A7330B1-20A5-8135-9D93-6A368600B8DA}"/>
              </a:ext>
            </a:extLst>
          </p:cNvPr>
          <p:cNvSpPr txBox="1"/>
          <p:nvPr/>
        </p:nvSpPr>
        <p:spPr>
          <a:xfrm>
            <a:off x="5601405" y="998079"/>
            <a:ext cx="6344471" cy="5261120"/>
          </a:xfrm>
          <a:prstGeom prst="rect">
            <a:avLst/>
          </a:prstGeom>
          <a:noFill/>
        </p:spPr>
        <p:txBody>
          <a:bodyPr wrap="square" lIns="0" tIns="0" rIns="0" bIns="0" rtlCol="0" anchor="ctr">
            <a:spAutoFit/>
          </a:bodyPr>
          <a:lstStyle/>
          <a:p>
            <a:pPr>
              <a:lnSpc>
                <a:spcPct val="120000"/>
              </a:lnSpc>
            </a:pPr>
            <a:r>
              <a:rPr lang="en-US" b="1">
                <a:solidFill>
                  <a:schemeClr val="bg1"/>
                </a:solidFill>
                <a:latin typeface="Arial"/>
                <a:cs typeface="Arial"/>
              </a:rPr>
              <a:t>TOP-TIER JURISDICTION</a:t>
            </a:r>
            <a:endParaRPr lang="en-US">
              <a:solidFill>
                <a:schemeClr val="bg1"/>
              </a:solidFill>
              <a:latin typeface="Arial"/>
              <a:cs typeface="Arial"/>
            </a:endParaRPr>
          </a:p>
          <a:p>
            <a:pPr algn="just">
              <a:lnSpc>
                <a:spcPct val="120000"/>
              </a:lnSpc>
            </a:pPr>
            <a:r>
              <a:rPr lang="en-US" sz="1200">
                <a:solidFill>
                  <a:schemeClr val="bg1"/>
                </a:solidFill>
                <a:latin typeface="Arial"/>
                <a:cs typeface="Arial"/>
              </a:rPr>
              <a:t>Production, development and exploration assets in Australia’s Cooper Basin, Joint Venture ROFR exercise probable. Proximity to Asia provides significant advantage to supply developing markets.</a:t>
            </a:r>
          </a:p>
          <a:p>
            <a:pPr>
              <a:lnSpc>
                <a:spcPct val="120000"/>
              </a:lnSpc>
            </a:pPr>
            <a:endParaRPr lang="en-US" sz="1100">
              <a:solidFill>
                <a:schemeClr val="bg1"/>
              </a:solidFill>
              <a:latin typeface="Arial" panose="020B0604020202020204" pitchFamily="34" charset="0"/>
              <a:cs typeface="Arial" panose="020B0604020202020204" pitchFamily="34" charset="0"/>
            </a:endParaRPr>
          </a:p>
          <a:p>
            <a:pPr>
              <a:lnSpc>
                <a:spcPct val="120000"/>
              </a:lnSpc>
            </a:pPr>
            <a:endParaRPr lang="en-US" sz="1100">
              <a:solidFill>
                <a:schemeClr val="bg1"/>
              </a:solidFill>
              <a:latin typeface="Arial" panose="020B0604020202020204" pitchFamily="34" charset="0"/>
              <a:cs typeface="Arial" panose="020B0604020202020204" pitchFamily="34" charset="0"/>
            </a:endParaRPr>
          </a:p>
          <a:p>
            <a:pPr>
              <a:lnSpc>
                <a:spcPct val="120000"/>
              </a:lnSpc>
            </a:pPr>
            <a:r>
              <a:rPr lang="en-US" b="1">
                <a:solidFill>
                  <a:schemeClr val="bg1"/>
                </a:solidFill>
                <a:latin typeface="Arial"/>
                <a:cs typeface="Arial"/>
              </a:rPr>
              <a:t>HIGH GROWTH POTENTIAL</a:t>
            </a:r>
            <a:endParaRPr lang="en-US">
              <a:solidFill>
                <a:schemeClr val="bg1"/>
              </a:solidFill>
              <a:latin typeface="Arial"/>
              <a:cs typeface="Arial"/>
            </a:endParaRPr>
          </a:p>
          <a:p>
            <a:pPr algn="just">
              <a:lnSpc>
                <a:spcPct val="120000"/>
              </a:lnSpc>
            </a:pPr>
            <a:r>
              <a:rPr lang="en-US" sz="1200">
                <a:solidFill>
                  <a:schemeClr val="bg1"/>
                </a:solidFill>
                <a:latin typeface="Arial"/>
                <a:cs typeface="Arial"/>
              </a:rPr>
              <a:t>Strong mix of JV, 100%-owned cash generative assets and high-growth exploration assets that provides imminent growth opportunity with long term upside.</a:t>
            </a:r>
          </a:p>
          <a:p>
            <a:pPr>
              <a:lnSpc>
                <a:spcPct val="120000"/>
              </a:lnSpc>
            </a:pPr>
            <a:endParaRPr lang="en-US" sz="1100">
              <a:solidFill>
                <a:schemeClr val="bg1"/>
              </a:solidFill>
              <a:latin typeface="Arial" panose="020B0604020202020204" pitchFamily="34" charset="0"/>
              <a:cs typeface="Arial" panose="020B0604020202020204" pitchFamily="34" charset="0"/>
            </a:endParaRPr>
          </a:p>
          <a:p>
            <a:pPr>
              <a:lnSpc>
                <a:spcPct val="120000"/>
              </a:lnSpc>
            </a:pPr>
            <a:endParaRPr lang="en-US" sz="1100">
              <a:solidFill>
                <a:schemeClr val="bg1"/>
              </a:solidFill>
              <a:latin typeface="Arial" panose="020B0604020202020204" pitchFamily="34" charset="0"/>
              <a:cs typeface="Arial" panose="020B0604020202020204" pitchFamily="34" charset="0"/>
            </a:endParaRPr>
          </a:p>
          <a:p>
            <a:pPr>
              <a:lnSpc>
                <a:spcPct val="120000"/>
              </a:lnSpc>
            </a:pPr>
            <a:r>
              <a:rPr lang="en-US" b="1">
                <a:solidFill>
                  <a:schemeClr val="bg1"/>
                </a:solidFill>
                <a:latin typeface="Arial"/>
                <a:cs typeface="Arial"/>
              </a:rPr>
              <a:t>DEBT-FREE BALANCE SHEET</a:t>
            </a:r>
            <a:endParaRPr lang="en-US">
              <a:solidFill>
                <a:schemeClr val="bg1"/>
              </a:solidFill>
              <a:latin typeface="Arial"/>
              <a:cs typeface="Arial"/>
            </a:endParaRPr>
          </a:p>
          <a:p>
            <a:pPr algn="just">
              <a:lnSpc>
                <a:spcPct val="120000"/>
              </a:lnSpc>
            </a:pPr>
            <a:r>
              <a:rPr lang="en-US" sz="1200">
                <a:solidFill>
                  <a:schemeClr val="bg1"/>
                </a:solidFill>
                <a:latin typeface="Arial"/>
                <a:cs typeface="Arial"/>
              </a:rPr>
              <a:t>Debt-free balance sheet with positive operating cash flow providing coverage of corporate overhead costs.</a:t>
            </a:r>
          </a:p>
          <a:p>
            <a:pPr>
              <a:lnSpc>
                <a:spcPct val="120000"/>
              </a:lnSpc>
            </a:pPr>
            <a:endParaRPr lang="en-US" sz="1100">
              <a:solidFill>
                <a:schemeClr val="bg1"/>
              </a:solidFill>
              <a:latin typeface="Arial" panose="020B0604020202020204" pitchFamily="34" charset="0"/>
              <a:cs typeface="Arial" panose="020B0604020202020204" pitchFamily="34" charset="0"/>
            </a:endParaRPr>
          </a:p>
          <a:p>
            <a:pPr>
              <a:lnSpc>
                <a:spcPct val="120000"/>
              </a:lnSpc>
            </a:pPr>
            <a:endParaRPr lang="en-US" sz="1100">
              <a:solidFill>
                <a:schemeClr val="bg1"/>
              </a:solidFill>
              <a:latin typeface="Arial" panose="020B0604020202020204" pitchFamily="34" charset="0"/>
              <a:cs typeface="Arial" panose="020B0604020202020204" pitchFamily="34" charset="0"/>
            </a:endParaRPr>
          </a:p>
          <a:p>
            <a:pPr>
              <a:lnSpc>
                <a:spcPct val="120000"/>
              </a:lnSpc>
            </a:pPr>
            <a:r>
              <a:rPr lang="en-US" b="1">
                <a:solidFill>
                  <a:schemeClr val="bg1"/>
                </a:solidFill>
                <a:latin typeface="Arial"/>
                <a:cs typeface="Arial"/>
              </a:rPr>
              <a:t>EXPERIENCED AND DEDICATED MANAGEMENT</a:t>
            </a:r>
            <a:endParaRPr lang="en-US">
              <a:solidFill>
                <a:schemeClr val="bg1"/>
              </a:solidFill>
              <a:latin typeface="Arial"/>
              <a:cs typeface="Arial"/>
            </a:endParaRPr>
          </a:p>
          <a:p>
            <a:pPr algn="just">
              <a:lnSpc>
                <a:spcPct val="120000"/>
              </a:lnSpc>
            </a:pPr>
            <a:r>
              <a:rPr lang="en-US" sz="1200">
                <a:solidFill>
                  <a:schemeClr val="bg1"/>
                </a:solidFill>
                <a:latin typeface="Arial"/>
                <a:cs typeface="Arial"/>
              </a:rPr>
              <a:t>Management has substantial in-country oil and gas experience.</a:t>
            </a:r>
          </a:p>
          <a:p>
            <a:pPr>
              <a:lnSpc>
                <a:spcPct val="120000"/>
              </a:lnSpc>
            </a:pPr>
            <a:endParaRPr lang="en-US" sz="1100">
              <a:solidFill>
                <a:schemeClr val="bg1"/>
              </a:solidFill>
              <a:latin typeface="Arial" panose="020B0604020202020204" pitchFamily="34" charset="0"/>
              <a:cs typeface="Arial" panose="020B0604020202020204" pitchFamily="34" charset="0"/>
            </a:endParaRPr>
          </a:p>
          <a:p>
            <a:pPr>
              <a:lnSpc>
                <a:spcPct val="120000"/>
              </a:lnSpc>
            </a:pPr>
            <a:endParaRPr lang="en-US" sz="1100">
              <a:solidFill>
                <a:schemeClr val="bg1"/>
              </a:solidFill>
              <a:latin typeface="Arial" panose="020B0604020202020204" pitchFamily="34" charset="0"/>
              <a:cs typeface="Arial" panose="020B0604020202020204" pitchFamily="34" charset="0"/>
            </a:endParaRPr>
          </a:p>
          <a:p>
            <a:pPr>
              <a:lnSpc>
                <a:spcPct val="120000"/>
              </a:lnSpc>
            </a:pPr>
            <a:r>
              <a:rPr lang="en-US" b="1">
                <a:solidFill>
                  <a:schemeClr val="bg1"/>
                </a:solidFill>
                <a:latin typeface="Arial"/>
                <a:cs typeface="Arial"/>
              </a:rPr>
              <a:t>MANAGEMENT ALIGNED WITH SHAREHOLDERS</a:t>
            </a:r>
            <a:endParaRPr lang="en-US">
              <a:solidFill>
                <a:schemeClr val="bg1"/>
              </a:solidFill>
              <a:latin typeface="Arial"/>
              <a:cs typeface="Arial"/>
            </a:endParaRPr>
          </a:p>
          <a:p>
            <a:pPr algn="just">
              <a:lnSpc>
                <a:spcPct val="120000"/>
              </a:lnSpc>
            </a:pPr>
            <a:r>
              <a:rPr lang="en-US" sz="1200">
                <a:solidFill>
                  <a:schemeClr val="bg1"/>
                </a:solidFill>
                <a:latin typeface="Arial"/>
                <a:cs typeface="Arial"/>
              </a:rPr>
              <a:t>Management is highly aligned with their shareholders having committed their own capital. </a:t>
            </a:r>
            <a:endParaRPr lang="en-US" sz="1200">
              <a:solidFill>
                <a:schemeClr val="bg1"/>
              </a:solidFill>
              <a:latin typeface="Arial"/>
              <a:ea typeface="Roboto Light" panose="02000000000000000000" pitchFamily="2" charset="0"/>
              <a:cs typeface="Arial"/>
            </a:endParaRPr>
          </a:p>
        </p:txBody>
      </p:sp>
      <p:grpSp>
        <p:nvGrpSpPr>
          <p:cNvPr id="9" name="Group 8">
            <a:extLst>
              <a:ext uri="{FF2B5EF4-FFF2-40B4-BE49-F238E27FC236}">
                <a16:creationId xmlns:a16="http://schemas.microsoft.com/office/drawing/2014/main" id="{9BBEFE92-27EC-9113-DE2F-1B6F0F7C1AFE}"/>
              </a:ext>
            </a:extLst>
          </p:cNvPr>
          <p:cNvGrpSpPr/>
          <p:nvPr/>
        </p:nvGrpSpPr>
        <p:grpSpPr>
          <a:xfrm>
            <a:off x="644083" y="3292652"/>
            <a:ext cx="3891658" cy="3479298"/>
            <a:chOff x="466281" y="3216449"/>
            <a:chExt cx="3891658" cy="3479298"/>
          </a:xfrm>
        </p:grpSpPr>
        <p:pic>
          <p:nvPicPr>
            <p:cNvPr id="10" name="Picture 9">
              <a:extLst>
                <a:ext uri="{FF2B5EF4-FFF2-40B4-BE49-F238E27FC236}">
                  <a16:creationId xmlns:a16="http://schemas.microsoft.com/office/drawing/2014/main" id="{F84ED3BF-AC1B-F2D4-BEE9-643B5276C45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6281" y="3216449"/>
              <a:ext cx="3891658" cy="3479298"/>
            </a:xfrm>
            <a:prstGeom prst="rect">
              <a:avLst/>
            </a:prstGeom>
            <a:noFill/>
          </p:spPr>
        </p:pic>
        <p:sp>
          <p:nvSpPr>
            <p:cNvPr id="12" name="Rectangle: Rounded Corners 11">
              <a:extLst>
                <a:ext uri="{FF2B5EF4-FFF2-40B4-BE49-F238E27FC236}">
                  <a16:creationId xmlns:a16="http://schemas.microsoft.com/office/drawing/2014/main" id="{7F8497A8-62BB-19D1-EFEE-E898A5403F61}"/>
                </a:ext>
              </a:extLst>
            </p:cNvPr>
            <p:cNvSpPr/>
            <p:nvPr/>
          </p:nvSpPr>
          <p:spPr>
            <a:xfrm>
              <a:off x="1397000" y="3344333"/>
              <a:ext cx="279400" cy="15054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A24B240-2429-BDB9-1A8E-C724112E80E5}"/>
                </a:ext>
              </a:extLst>
            </p:cNvPr>
            <p:cNvSpPr txBox="1"/>
            <p:nvPr/>
          </p:nvSpPr>
          <p:spPr>
            <a:xfrm>
              <a:off x="689861" y="3482667"/>
              <a:ext cx="1240539" cy="369332"/>
            </a:xfrm>
            <a:prstGeom prst="rect">
              <a:avLst/>
            </a:prstGeom>
            <a:noFill/>
          </p:spPr>
          <p:txBody>
            <a:bodyPr wrap="square" lIns="0" tIns="0" rIns="0" bIns="0" rtlCol="0" anchor="ctr">
              <a:spAutoFit/>
            </a:bodyPr>
            <a:lstStyle/>
            <a:p>
              <a:pPr algn="l"/>
              <a:r>
                <a:rPr lang="en-CA" sz="1200" b="1">
                  <a:solidFill>
                    <a:srgbClr val="92D050"/>
                  </a:solidFill>
                  <a:latin typeface="+mj-lt"/>
                </a:rPr>
                <a:t>Ashmore-Cartier Area</a:t>
              </a:r>
            </a:p>
          </p:txBody>
        </p:sp>
      </p:grpSp>
      <p:sp>
        <p:nvSpPr>
          <p:cNvPr id="14" name="TextBox 13">
            <a:extLst>
              <a:ext uri="{FF2B5EF4-FFF2-40B4-BE49-F238E27FC236}">
                <a16:creationId xmlns:a16="http://schemas.microsoft.com/office/drawing/2014/main" id="{5055AEAA-D1E6-D339-3ED9-FB07F43F67AD}"/>
              </a:ext>
            </a:extLst>
          </p:cNvPr>
          <p:cNvSpPr txBox="1"/>
          <p:nvPr/>
        </p:nvSpPr>
        <p:spPr>
          <a:xfrm>
            <a:off x="246963" y="1117469"/>
            <a:ext cx="4766106" cy="1107996"/>
          </a:xfrm>
          <a:prstGeom prst="rect">
            <a:avLst/>
          </a:prstGeom>
          <a:noFill/>
        </p:spPr>
        <p:txBody>
          <a:bodyPr wrap="square" lIns="0" tIns="0" rIns="0" bIns="0" rtlCol="0" anchor="ctr">
            <a:spAutoFit/>
          </a:bodyPr>
          <a:lstStyle/>
          <a:p>
            <a:r>
              <a:rPr lang="en-US" sz="3600" b="1">
                <a:solidFill>
                  <a:schemeClr val="bg1"/>
                </a:solidFill>
                <a:latin typeface="Arial" panose="020B0604020202020204" pitchFamily="34" charset="0"/>
                <a:cs typeface="Arial" panose="020B0604020202020204" pitchFamily="34" charset="0"/>
              </a:rPr>
              <a:t>HIGH IMPACT OIL AND GAS PROJECTS</a:t>
            </a:r>
          </a:p>
        </p:txBody>
      </p:sp>
      <p:sp>
        <p:nvSpPr>
          <p:cNvPr id="15" name="TextBox 14">
            <a:extLst>
              <a:ext uri="{FF2B5EF4-FFF2-40B4-BE49-F238E27FC236}">
                <a16:creationId xmlns:a16="http://schemas.microsoft.com/office/drawing/2014/main" id="{AECA66A5-B912-8EB9-C76D-4F4B4D7A1F20}"/>
              </a:ext>
            </a:extLst>
          </p:cNvPr>
          <p:cNvSpPr txBox="1"/>
          <p:nvPr/>
        </p:nvSpPr>
        <p:spPr>
          <a:xfrm>
            <a:off x="246963" y="2305304"/>
            <a:ext cx="4657012" cy="615553"/>
          </a:xfrm>
          <a:prstGeom prst="rect">
            <a:avLst/>
          </a:prstGeom>
          <a:noFill/>
        </p:spPr>
        <p:txBody>
          <a:bodyPr wrap="square" lIns="0" tIns="0" rIns="0" bIns="0" rtlCol="0" anchor="ctr">
            <a:spAutoFit/>
          </a:bodyPr>
          <a:lstStyle/>
          <a:p>
            <a:r>
              <a:rPr lang="en-US" sz="2000">
                <a:solidFill>
                  <a:schemeClr val="bg1"/>
                </a:solidFill>
                <a:latin typeface="Roboto" panose="02000000000000000000" pitchFamily="2" charset="0"/>
                <a:ea typeface="Roboto" panose="02000000000000000000" pitchFamily="2" charset="0"/>
              </a:rPr>
              <a:t>IN AUSTRALIA’S COOPER BASIN</a:t>
            </a:r>
          </a:p>
          <a:p>
            <a:r>
              <a:rPr lang="en-US" sz="2000">
                <a:solidFill>
                  <a:schemeClr val="bg1"/>
                </a:solidFill>
                <a:latin typeface="Roboto" panose="02000000000000000000" pitchFamily="2" charset="0"/>
                <a:ea typeface="Roboto" panose="02000000000000000000" pitchFamily="2" charset="0"/>
              </a:rPr>
              <a:t>&amp; OFFSHORE ASHMORE-CARTIER AREA</a:t>
            </a:r>
          </a:p>
        </p:txBody>
      </p:sp>
    </p:spTree>
    <p:extLst>
      <p:ext uri="{BB962C8B-B14F-4D97-AF65-F5344CB8AC3E}">
        <p14:creationId xmlns:p14="http://schemas.microsoft.com/office/powerpoint/2010/main" val="981128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95A89E-A128-080A-C814-192B2CCF0230}"/>
              </a:ext>
            </a:extLst>
          </p:cNvPr>
          <p:cNvSpPr/>
          <p:nvPr/>
        </p:nvSpPr>
        <p:spPr>
          <a:xfrm>
            <a:off x="0" y="0"/>
            <a:ext cx="4625068" cy="130356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bject 2">
            <a:extLst>
              <a:ext uri="{FF2B5EF4-FFF2-40B4-BE49-F238E27FC236}">
                <a16:creationId xmlns:a16="http://schemas.microsoft.com/office/drawing/2014/main" id="{85D7DACB-A5D1-914B-8903-B30E37160DE8}"/>
              </a:ext>
            </a:extLst>
          </p:cNvPr>
          <p:cNvSpPr/>
          <p:nvPr/>
        </p:nvSpPr>
        <p:spPr>
          <a:xfrm>
            <a:off x="4570079" y="1"/>
            <a:ext cx="7621493" cy="6858000"/>
          </a:xfrm>
          <a:custGeom>
            <a:avLst/>
            <a:gdLst/>
            <a:ahLst/>
            <a:cxnLst/>
            <a:rect l="l" t="t" r="r" b="b"/>
            <a:pathLst>
              <a:path w="19266535" h="10452100">
                <a:moveTo>
                  <a:pt x="19266429" y="0"/>
                </a:moveTo>
                <a:lnTo>
                  <a:pt x="0" y="0"/>
                </a:lnTo>
                <a:lnTo>
                  <a:pt x="0" y="10451723"/>
                </a:lnTo>
                <a:lnTo>
                  <a:pt x="19266429" y="10451723"/>
                </a:lnTo>
                <a:lnTo>
                  <a:pt x="19266429" y="0"/>
                </a:lnTo>
                <a:close/>
              </a:path>
            </a:pathLst>
          </a:custGeom>
          <a:solidFill>
            <a:srgbClr val="F0F2EE"/>
          </a:solidFill>
        </p:spPr>
        <p:txBody>
          <a:bodyPr wrap="square" lIns="0" tIns="0" rIns="0" bIns="0" rtlCol="0"/>
          <a:lstStyle/>
          <a:p>
            <a:endParaRPr sz="1092"/>
          </a:p>
        </p:txBody>
      </p:sp>
      <p:sp>
        <p:nvSpPr>
          <p:cNvPr id="6" name="Footer Placeholder 5">
            <a:extLst>
              <a:ext uri="{FF2B5EF4-FFF2-40B4-BE49-F238E27FC236}">
                <a16:creationId xmlns:a16="http://schemas.microsoft.com/office/drawing/2014/main" id="{78648850-BFE4-3346-924A-BF570665EABF}"/>
              </a:ext>
            </a:extLst>
          </p:cNvPr>
          <p:cNvSpPr>
            <a:spLocks noGrp="1"/>
          </p:cNvSpPr>
          <p:nvPr>
            <p:ph type="ftr" sz="quarter" idx="5"/>
          </p:nvPr>
        </p:nvSpPr>
        <p:spPr>
          <a:xfrm>
            <a:off x="4311896" y="6393669"/>
            <a:ext cx="3901166" cy="130645"/>
          </a:xfrm>
        </p:spPr>
        <p:txBody>
          <a:bodyPr/>
          <a:lstStyle/>
          <a:p>
            <a:r>
              <a:rPr lang="en-AU" sz="849">
                <a:latin typeface="Roboto" panose="02000000000000000000" pitchFamily="2" charset="0"/>
                <a:ea typeface="Roboto" panose="02000000000000000000" pitchFamily="2" charset="0"/>
              </a:rPr>
              <a:t>BENGAL ENERGY INVESTMENT OPPORTUNITY PRESENTATION</a:t>
            </a:r>
          </a:p>
        </p:txBody>
      </p:sp>
      <p:sp>
        <p:nvSpPr>
          <p:cNvPr id="8" name="Slide Number Placeholder 7">
            <a:extLst>
              <a:ext uri="{FF2B5EF4-FFF2-40B4-BE49-F238E27FC236}">
                <a16:creationId xmlns:a16="http://schemas.microsoft.com/office/drawing/2014/main" id="{034802DF-A588-264C-8179-1B31EA5E960E}"/>
              </a:ext>
            </a:extLst>
          </p:cNvPr>
          <p:cNvSpPr>
            <a:spLocks noGrp="1"/>
          </p:cNvSpPr>
          <p:nvPr>
            <p:ph type="sldNum" sz="quarter" idx="7"/>
          </p:nvPr>
        </p:nvSpPr>
        <p:spPr/>
        <p:txBody>
          <a:bodyPr/>
          <a:lstStyle/>
          <a:p>
            <a:fld id="{B6F15528-21DE-4FAA-801E-634DDDAF4B2B}" type="slidenum">
              <a:rPr lang="en-AU" smtClean="0"/>
              <a:t>9</a:t>
            </a:fld>
            <a:endParaRPr lang="en-AU"/>
          </a:p>
        </p:txBody>
      </p:sp>
      <p:sp>
        <p:nvSpPr>
          <p:cNvPr id="3" name="TextBox 2">
            <a:extLst>
              <a:ext uri="{FF2B5EF4-FFF2-40B4-BE49-F238E27FC236}">
                <a16:creationId xmlns:a16="http://schemas.microsoft.com/office/drawing/2014/main" id="{2B885781-7AEC-881C-4A44-C3EE01F30D49}"/>
              </a:ext>
            </a:extLst>
          </p:cNvPr>
          <p:cNvSpPr txBox="1"/>
          <p:nvPr/>
        </p:nvSpPr>
        <p:spPr>
          <a:xfrm>
            <a:off x="5298325" y="791656"/>
            <a:ext cx="1928309" cy="553998"/>
          </a:xfrm>
          <a:prstGeom prst="rect">
            <a:avLst/>
          </a:prstGeom>
          <a:noFill/>
        </p:spPr>
        <p:txBody>
          <a:bodyPr wrap="square" lIns="0" tIns="0" rIns="0" bIns="0" rtlCol="0" anchor="ctr">
            <a:spAutoFit/>
          </a:bodyPr>
          <a:lstStyle/>
          <a:p>
            <a:pPr algn="l"/>
            <a:r>
              <a:rPr lang="en-CA" b="1">
                <a:solidFill>
                  <a:schemeClr val="accent1">
                    <a:lumMod val="50000"/>
                  </a:schemeClr>
                </a:solidFill>
                <a:latin typeface="+mj-lt"/>
              </a:rPr>
              <a:t>Cuisinier 2P Reserves 5.78 MMbbls</a:t>
            </a:r>
          </a:p>
        </p:txBody>
      </p:sp>
      <p:sp>
        <p:nvSpPr>
          <p:cNvPr id="19" name="object 12">
            <a:extLst>
              <a:ext uri="{FF2B5EF4-FFF2-40B4-BE49-F238E27FC236}">
                <a16:creationId xmlns:a16="http://schemas.microsoft.com/office/drawing/2014/main" id="{5472403A-6399-5249-BBC3-3578C21403B2}"/>
              </a:ext>
            </a:extLst>
          </p:cNvPr>
          <p:cNvSpPr txBox="1"/>
          <p:nvPr/>
        </p:nvSpPr>
        <p:spPr>
          <a:xfrm>
            <a:off x="147825" y="-2251"/>
            <a:ext cx="4915101" cy="1303563"/>
          </a:xfrm>
          <a:prstGeom prst="rect">
            <a:avLst/>
          </a:prstGeom>
        </p:spPr>
        <p:txBody>
          <a:bodyPr vert="horz" wrap="square" lIns="0" tIns="66231" rIns="0" bIns="0" rtlCol="0" anchor="t">
            <a:spAutoFit/>
          </a:bodyPr>
          <a:lstStyle/>
          <a:p>
            <a:pPr marL="7620" marR="554990">
              <a:lnSpc>
                <a:spcPts val="3299"/>
              </a:lnSpc>
            </a:pPr>
            <a:r>
              <a:rPr lang="en-AU" sz="2400" b="1">
                <a:solidFill>
                  <a:schemeClr val="bg1"/>
                </a:solidFill>
                <a:latin typeface="Lato"/>
                <a:ea typeface="Lato"/>
                <a:cs typeface="Trebuchet MS"/>
              </a:rPr>
              <a:t>ACREAGE POSITION </a:t>
            </a:r>
            <a:endParaRPr lang="en-US" sz="2400">
              <a:solidFill>
                <a:schemeClr val="bg1"/>
              </a:solidFill>
              <a:latin typeface="Lato"/>
              <a:ea typeface="Lato"/>
              <a:cs typeface="Lato"/>
            </a:endParaRPr>
          </a:p>
          <a:p>
            <a:pPr marL="7620" marR="554990">
              <a:lnSpc>
                <a:spcPts val="3299"/>
              </a:lnSpc>
            </a:pPr>
            <a:r>
              <a:rPr lang="en-AU" sz="2400" b="1">
                <a:solidFill>
                  <a:schemeClr val="bg1"/>
                </a:solidFill>
                <a:latin typeface="Lato"/>
                <a:ea typeface="Lato"/>
                <a:cs typeface="Trebuchet MS"/>
              </a:rPr>
              <a:t>Queensland’s Cooper Basin</a:t>
            </a:r>
            <a:endParaRPr lang="en-AU" sz="2400">
              <a:solidFill>
                <a:schemeClr val="bg1"/>
              </a:solidFill>
              <a:latin typeface="Lato"/>
              <a:ea typeface="Lato"/>
              <a:cs typeface="Lato"/>
            </a:endParaRPr>
          </a:p>
          <a:p>
            <a:pPr marL="7620" marR="554990">
              <a:lnSpc>
                <a:spcPts val="3299"/>
              </a:lnSpc>
            </a:pPr>
            <a:endParaRPr lang="en-AU" sz="2668">
              <a:solidFill>
                <a:srgbClr val="2C2C24"/>
              </a:solidFill>
              <a:latin typeface="Lato" panose="020F0502020204030203" pitchFamily="34" charset="77"/>
              <a:ea typeface="Lato" panose="020F0502020204030203" pitchFamily="34" charset="77"/>
              <a:cs typeface="Trebuchet MS"/>
            </a:endParaRPr>
          </a:p>
        </p:txBody>
      </p:sp>
      <p:pic>
        <p:nvPicPr>
          <p:cNvPr id="13" name="Picture 12" descr="A map of different colored areas&#10;&#10;Description automatically generated">
            <a:extLst>
              <a:ext uri="{FF2B5EF4-FFF2-40B4-BE49-F238E27FC236}">
                <a16:creationId xmlns:a16="http://schemas.microsoft.com/office/drawing/2014/main" id="{CE060F99-FAB1-8F7C-58EB-499DB9F843B9}"/>
              </a:ext>
            </a:extLst>
          </p:cNvPr>
          <p:cNvPicPr>
            <a:picLocks noChangeAspect="1"/>
          </p:cNvPicPr>
          <p:nvPr/>
        </p:nvPicPr>
        <p:blipFill rotWithShape="1">
          <a:blip r:embed="rId3">
            <a:extLst>
              <a:ext uri="{28A0092B-C50C-407E-A947-70E740481C1C}">
                <a14:useLocalDpi xmlns:a14="http://schemas.microsoft.com/office/drawing/2010/main" val="0"/>
              </a:ext>
            </a:extLst>
          </a:blip>
          <a:srcRect l="2048" t="3127" r="17413" b="2835"/>
          <a:stretch/>
        </p:blipFill>
        <p:spPr>
          <a:xfrm>
            <a:off x="4619796" y="0"/>
            <a:ext cx="7567436" cy="6219824"/>
          </a:xfrm>
          <a:prstGeom prst="rect">
            <a:avLst/>
          </a:prstGeom>
        </p:spPr>
      </p:pic>
      <p:sp>
        <p:nvSpPr>
          <p:cNvPr id="12" name="TextBox 11">
            <a:extLst>
              <a:ext uri="{FF2B5EF4-FFF2-40B4-BE49-F238E27FC236}">
                <a16:creationId xmlns:a16="http://schemas.microsoft.com/office/drawing/2014/main" id="{B022B1B2-29B1-A328-6287-85BF36CDF13F}"/>
              </a:ext>
            </a:extLst>
          </p:cNvPr>
          <p:cNvSpPr txBox="1"/>
          <p:nvPr/>
        </p:nvSpPr>
        <p:spPr>
          <a:xfrm>
            <a:off x="147884" y="1349991"/>
            <a:ext cx="4270186" cy="5693866"/>
          </a:xfrm>
          <a:prstGeom prst="rect">
            <a:avLst/>
          </a:prstGeom>
          <a:noFill/>
        </p:spPr>
        <p:txBody>
          <a:bodyPr wrap="square" lIns="0" tIns="0" rIns="0" bIns="0" rtlCol="0" anchor="ctr">
            <a:spAutoFit/>
          </a:bodyPr>
          <a:lstStyle/>
          <a:p>
            <a:pPr>
              <a:lnSpc>
                <a:spcPct val="150000"/>
              </a:lnSpc>
            </a:pPr>
            <a:r>
              <a:rPr lang="en-US" sz="1400" b="1">
                <a:solidFill>
                  <a:srgbClr val="0D3B1F"/>
                </a:solidFill>
                <a:latin typeface="Roboto"/>
                <a:ea typeface="Roboto"/>
              </a:rPr>
              <a:t>PCA 332 TOOKOONOOKA – 100%</a:t>
            </a:r>
          </a:p>
          <a:p>
            <a:pPr marL="172720" indent="-172720" algn="just">
              <a:lnSpc>
                <a:spcPct val="150000"/>
              </a:lnSpc>
              <a:buFont typeface="Arial" panose="020B0604020202020204" pitchFamily="34" charset="0"/>
              <a:buChar char="•"/>
            </a:pPr>
            <a:r>
              <a:rPr lang="en-US" sz="1200">
                <a:solidFill>
                  <a:srgbClr val="0D3B1F"/>
                </a:solidFill>
                <a:latin typeface="Roboto"/>
                <a:ea typeface="Roboto"/>
              </a:rPr>
              <a:t>Cretaceous (e.g., Caracal-1 oil discovery) and Jurassic oil</a:t>
            </a:r>
            <a:endParaRPr lang="en-US" sz="1200">
              <a:solidFill>
                <a:srgbClr val="0D3B1F"/>
              </a:solidFill>
              <a:latin typeface="Roboto"/>
              <a:ea typeface="Roboto"/>
              <a:cs typeface="Roboto"/>
            </a:endParaRPr>
          </a:p>
          <a:p>
            <a:pPr marL="172720" indent="-172720" algn="just">
              <a:lnSpc>
                <a:spcPct val="150000"/>
              </a:lnSpc>
              <a:buFont typeface="Arial" panose="020B0604020202020204" pitchFamily="34" charset="0"/>
              <a:buChar char="•"/>
            </a:pPr>
            <a:r>
              <a:rPr lang="en-US" sz="1200">
                <a:solidFill>
                  <a:srgbClr val="0D3B1F"/>
                </a:solidFill>
                <a:latin typeface="Roboto"/>
                <a:ea typeface="Roboto"/>
              </a:rPr>
              <a:t>Oil marketing possible through IOR Refinery, and Jackson Oil Terminal located nearby</a:t>
            </a:r>
            <a:endParaRPr lang="en-US" sz="1200">
              <a:solidFill>
                <a:srgbClr val="0D3B1F"/>
              </a:solidFill>
              <a:latin typeface="Roboto"/>
              <a:ea typeface="Roboto"/>
              <a:cs typeface="Roboto"/>
            </a:endParaRPr>
          </a:p>
          <a:p>
            <a:pPr marL="172720" indent="-172720" algn="just">
              <a:lnSpc>
                <a:spcPct val="150000"/>
              </a:lnSpc>
              <a:buFont typeface="Arial" panose="020B0604020202020204" pitchFamily="34" charset="0"/>
              <a:buChar char="•"/>
            </a:pPr>
            <a:r>
              <a:rPr lang="en-US" sz="1200">
                <a:solidFill>
                  <a:srgbClr val="0D3B1F"/>
                </a:solidFill>
                <a:latin typeface="Roboto"/>
                <a:ea typeface="Roboto"/>
                <a:cs typeface="Calibri Light" panose="020F0302020204030204"/>
              </a:rPr>
              <a:t>Retention </a:t>
            </a:r>
            <a:r>
              <a:rPr lang="en-US" sz="1200" err="1">
                <a:solidFill>
                  <a:srgbClr val="0D3B1F"/>
                </a:solidFill>
                <a:latin typeface="Roboto"/>
                <a:ea typeface="Roboto"/>
                <a:cs typeface="Calibri Light" panose="020F0302020204030204"/>
              </a:rPr>
              <a:t>Licence</a:t>
            </a:r>
            <a:r>
              <a:rPr lang="en-US" sz="1200">
                <a:solidFill>
                  <a:srgbClr val="0D3B1F"/>
                </a:solidFill>
                <a:latin typeface="Roboto"/>
                <a:ea typeface="Roboto"/>
                <a:cs typeface="Calibri Light" panose="020F0302020204030204"/>
              </a:rPr>
              <a:t> granted in February 2023 for 15 years </a:t>
            </a:r>
          </a:p>
          <a:p>
            <a:pPr algn="just">
              <a:lnSpc>
                <a:spcPct val="150000"/>
              </a:lnSpc>
            </a:pPr>
            <a:r>
              <a:rPr lang="en-US" sz="1400" b="1">
                <a:solidFill>
                  <a:srgbClr val="0D3B1F"/>
                </a:solidFill>
                <a:latin typeface="Roboto"/>
                <a:ea typeface="Roboto"/>
              </a:rPr>
              <a:t>CUISINIER – 30%</a:t>
            </a:r>
            <a:endParaRPr lang="en-US" sz="1400" b="1">
              <a:solidFill>
                <a:srgbClr val="0D3B1F"/>
              </a:solidFill>
              <a:latin typeface="Roboto"/>
              <a:ea typeface="Roboto"/>
              <a:cs typeface="Roboto"/>
            </a:endParaRPr>
          </a:p>
          <a:p>
            <a:pPr marL="172720" indent="-172720" algn="just">
              <a:lnSpc>
                <a:spcPct val="150000"/>
              </a:lnSpc>
              <a:buFont typeface="Arial" panose="020B0604020202020204" pitchFamily="34" charset="0"/>
              <a:buChar char="•"/>
            </a:pPr>
            <a:r>
              <a:rPr lang="en-US" sz="1200">
                <a:solidFill>
                  <a:srgbClr val="0D3B1F"/>
                </a:solidFill>
                <a:latin typeface="Roboto"/>
                <a:ea typeface="Roboto"/>
              </a:rPr>
              <a:t>PL 303, PL 1028, PCA 206 &amp; PCA 207</a:t>
            </a:r>
            <a:endParaRPr lang="en-US" sz="1200">
              <a:solidFill>
                <a:srgbClr val="0D3B1F"/>
              </a:solidFill>
              <a:latin typeface="Roboto"/>
              <a:ea typeface="Roboto"/>
              <a:cs typeface="Roboto"/>
            </a:endParaRPr>
          </a:p>
          <a:p>
            <a:pPr marL="172720" indent="-172720" algn="just">
              <a:lnSpc>
                <a:spcPct val="150000"/>
              </a:lnSpc>
              <a:buFont typeface="Arial" panose="020B0604020202020204" pitchFamily="34" charset="0"/>
              <a:buChar char="•"/>
            </a:pPr>
            <a:r>
              <a:rPr lang="en-US" sz="1200">
                <a:solidFill>
                  <a:srgbClr val="0D3B1F"/>
                </a:solidFill>
                <a:latin typeface="Roboto"/>
                <a:ea typeface="Roboto"/>
              </a:rPr>
              <a:t>Multi well development drilling program </a:t>
            </a:r>
            <a:r>
              <a:rPr lang="en-US" sz="1200">
                <a:latin typeface="Roboto"/>
                <a:ea typeface="Roboto"/>
              </a:rPr>
              <a:t>planned post Field Development Plan update in future years</a:t>
            </a:r>
            <a:endParaRPr lang="en-US" sz="1200">
              <a:latin typeface="Roboto"/>
              <a:ea typeface="Roboto"/>
              <a:cs typeface="Roboto"/>
            </a:endParaRPr>
          </a:p>
          <a:p>
            <a:pPr marL="172720" indent="-172720" algn="just">
              <a:lnSpc>
                <a:spcPct val="150000"/>
              </a:lnSpc>
              <a:buFont typeface="Arial" panose="020B0604020202020204" pitchFamily="34" charset="0"/>
              <a:buChar char="•"/>
            </a:pPr>
            <a:r>
              <a:rPr lang="en-US" sz="1200">
                <a:solidFill>
                  <a:srgbClr val="0D3B1F"/>
                </a:solidFill>
                <a:latin typeface="Roboto"/>
                <a:ea typeface="Roboto"/>
              </a:rPr>
              <a:t>Water Flood expansion being planned possibly fo</a:t>
            </a:r>
            <a:r>
              <a:rPr lang="en-US" sz="1200">
                <a:latin typeface="Roboto"/>
                <a:ea typeface="Roboto"/>
              </a:rPr>
              <a:t>r 2026</a:t>
            </a:r>
            <a:endParaRPr lang="en-US" sz="1200">
              <a:latin typeface="Roboto"/>
              <a:ea typeface="Roboto"/>
              <a:cs typeface="Roboto"/>
            </a:endParaRPr>
          </a:p>
          <a:p>
            <a:pPr algn="just">
              <a:lnSpc>
                <a:spcPct val="150000"/>
              </a:lnSpc>
            </a:pPr>
            <a:r>
              <a:rPr lang="en-US" sz="1400" b="1">
                <a:solidFill>
                  <a:srgbClr val="0D3B1F"/>
                </a:solidFill>
                <a:latin typeface="Roboto"/>
                <a:ea typeface="Roboto"/>
              </a:rPr>
              <a:t>FOUND HYDROCARBON FIELDS – 100%</a:t>
            </a:r>
            <a:endParaRPr lang="en-US" sz="1400" b="1">
              <a:solidFill>
                <a:srgbClr val="0D3B1F"/>
              </a:solidFill>
              <a:latin typeface="Roboto"/>
              <a:ea typeface="Roboto"/>
              <a:cs typeface="Roboto"/>
            </a:endParaRPr>
          </a:p>
          <a:p>
            <a:pPr marL="172720" indent="-172720" algn="just">
              <a:lnSpc>
                <a:spcPct val="150000"/>
              </a:lnSpc>
              <a:buFont typeface="Arial" panose="020B0604020202020204" pitchFamily="34" charset="0"/>
              <a:buChar char="•"/>
            </a:pPr>
            <a:r>
              <a:rPr lang="en-US" sz="1200">
                <a:solidFill>
                  <a:srgbClr val="0D3B1F"/>
                </a:solidFill>
                <a:latin typeface="Roboto"/>
                <a:ea typeface="Roboto"/>
              </a:rPr>
              <a:t>Karnak – Permian gas find</a:t>
            </a:r>
            <a:endParaRPr lang="en-US" sz="1200">
              <a:solidFill>
                <a:srgbClr val="0D3B1F"/>
              </a:solidFill>
              <a:latin typeface="Roboto"/>
              <a:ea typeface="Roboto"/>
              <a:cs typeface="Roboto"/>
            </a:endParaRPr>
          </a:p>
          <a:p>
            <a:pPr marL="172720" indent="-172720" algn="just">
              <a:lnSpc>
                <a:spcPct val="150000"/>
              </a:lnSpc>
              <a:buFont typeface="Arial" panose="020B0604020202020204" pitchFamily="34" charset="0"/>
              <a:buChar char="•"/>
            </a:pPr>
            <a:r>
              <a:rPr lang="en-US" sz="1200">
                <a:solidFill>
                  <a:srgbClr val="0D3B1F"/>
                </a:solidFill>
                <a:latin typeface="Roboto"/>
                <a:ea typeface="Roboto"/>
              </a:rPr>
              <a:t>Ramses – Permian gas and tested Jurassic oil</a:t>
            </a:r>
            <a:endParaRPr lang="en-US" sz="1200">
              <a:solidFill>
                <a:srgbClr val="0D3B1F"/>
              </a:solidFill>
              <a:latin typeface="Roboto"/>
              <a:ea typeface="Roboto"/>
              <a:cs typeface="Roboto"/>
            </a:endParaRPr>
          </a:p>
          <a:p>
            <a:pPr marL="172720" indent="-172720" algn="just">
              <a:lnSpc>
                <a:spcPct val="150000"/>
              </a:lnSpc>
              <a:buFont typeface="Arial" panose="020B0604020202020204" pitchFamily="34" charset="0"/>
              <a:buChar char="•"/>
            </a:pPr>
            <a:r>
              <a:rPr lang="en-US" sz="1200">
                <a:solidFill>
                  <a:srgbClr val="0D3B1F"/>
                </a:solidFill>
                <a:latin typeface="Roboto"/>
                <a:ea typeface="Roboto"/>
              </a:rPr>
              <a:t>Ghina – Permian gas</a:t>
            </a:r>
            <a:endParaRPr lang="en-US" sz="1200">
              <a:solidFill>
                <a:srgbClr val="0D3B1F"/>
              </a:solidFill>
              <a:latin typeface="Roboto"/>
              <a:ea typeface="Roboto"/>
              <a:cs typeface="Roboto"/>
            </a:endParaRPr>
          </a:p>
          <a:p>
            <a:pPr marL="172720" indent="-172720" algn="just">
              <a:lnSpc>
                <a:spcPct val="150000"/>
              </a:lnSpc>
              <a:buFont typeface="Arial" panose="020B0604020202020204" pitchFamily="34" charset="0"/>
              <a:buChar char="•"/>
            </a:pPr>
            <a:r>
              <a:rPr lang="en-US" sz="1200" err="1">
                <a:solidFill>
                  <a:srgbClr val="0D3B1F"/>
                </a:solidFill>
                <a:latin typeface="Roboto"/>
                <a:ea typeface="Roboto"/>
              </a:rPr>
              <a:t>Wareena</a:t>
            </a:r>
            <a:r>
              <a:rPr lang="en-US" sz="1200">
                <a:solidFill>
                  <a:srgbClr val="0D3B1F"/>
                </a:solidFill>
                <a:latin typeface="Roboto"/>
                <a:ea typeface="Roboto"/>
              </a:rPr>
              <a:t> – Permian gas (produced); with Gas Pipeline</a:t>
            </a:r>
            <a:endParaRPr lang="en-US" sz="1200">
              <a:solidFill>
                <a:srgbClr val="0D3B1F"/>
              </a:solidFill>
              <a:latin typeface="Roboto"/>
              <a:ea typeface="Roboto"/>
              <a:cs typeface="Roboto"/>
            </a:endParaRPr>
          </a:p>
          <a:p>
            <a:pPr algn="just">
              <a:lnSpc>
                <a:spcPct val="150000"/>
              </a:lnSpc>
            </a:pPr>
            <a:r>
              <a:rPr lang="en-US" sz="1400" b="1">
                <a:solidFill>
                  <a:srgbClr val="0D3B1F"/>
                </a:solidFill>
                <a:latin typeface="Roboto"/>
                <a:ea typeface="Roboto"/>
              </a:rPr>
              <a:t>ATP 934 BARROLKA – 40 - 100% BENGAL ENERGY</a:t>
            </a:r>
            <a:endParaRPr lang="en-US" sz="1400" b="1">
              <a:solidFill>
                <a:srgbClr val="0D3B1F"/>
              </a:solidFill>
              <a:latin typeface="Roboto"/>
              <a:ea typeface="Roboto"/>
              <a:cs typeface="Roboto"/>
            </a:endParaRPr>
          </a:p>
          <a:p>
            <a:pPr marL="172720" indent="-172720" algn="just">
              <a:lnSpc>
                <a:spcPct val="150000"/>
              </a:lnSpc>
              <a:buFont typeface="Arial" panose="020B0604020202020204" pitchFamily="34" charset="0"/>
              <a:buChar char="•"/>
            </a:pPr>
            <a:r>
              <a:rPr lang="en-US" sz="1200">
                <a:solidFill>
                  <a:srgbClr val="0D3B1F"/>
                </a:solidFill>
                <a:latin typeface="Roboto"/>
                <a:ea typeface="Roboto"/>
              </a:rPr>
              <a:t>Permian gas plays</a:t>
            </a:r>
            <a:endParaRPr lang="en-US" sz="1200">
              <a:solidFill>
                <a:srgbClr val="0D3B1F"/>
              </a:solidFill>
              <a:latin typeface="Roboto"/>
              <a:ea typeface="Roboto"/>
              <a:cs typeface="Roboto"/>
            </a:endParaRPr>
          </a:p>
          <a:p>
            <a:pPr marL="172720" indent="-172720" algn="just">
              <a:lnSpc>
                <a:spcPct val="150000"/>
              </a:lnSpc>
              <a:buFont typeface="Arial" panose="020B0604020202020204" pitchFamily="34" charset="0"/>
              <a:buChar char="•"/>
            </a:pPr>
            <a:r>
              <a:rPr lang="en-US" sz="1200">
                <a:solidFill>
                  <a:srgbClr val="0D3B1F"/>
                </a:solidFill>
                <a:latin typeface="Roboto"/>
                <a:ea typeface="Roboto"/>
              </a:rPr>
              <a:t>100% </a:t>
            </a:r>
            <a:r>
              <a:rPr lang="en-US" sz="1200" err="1">
                <a:solidFill>
                  <a:srgbClr val="0D3B1F"/>
                </a:solidFill>
                <a:latin typeface="Roboto"/>
                <a:ea typeface="Roboto"/>
              </a:rPr>
              <a:t>Barrolka</a:t>
            </a:r>
            <a:r>
              <a:rPr lang="en-US" sz="1200">
                <a:solidFill>
                  <a:srgbClr val="0D3B1F"/>
                </a:solidFill>
                <a:latin typeface="Roboto"/>
                <a:ea typeface="Roboto"/>
              </a:rPr>
              <a:t> East; 40% Durham Downs East (60% Santos)</a:t>
            </a:r>
            <a:endParaRPr lang="en-US" sz="1200">
              <a:solidFill>
                <a:srgbClr val="0D3B1F"/>
              </a:solidFill>
              <a:latin typeface="Roboto"/>
              <a:ea typeface="Roboto"/>
              <a:cs typeface="Roboto"/>
            </a:endParaRPr>
          </a:p>
          <a:p>
            <a:pPr marL="172720" indent="-172720" algn="just">
              <a:lnSpc>
                <a:spcPct val="150000"/>
              </a:lnSpc>
              <a:buFont typeface="Arial" panose="020B0604020202020204" pitchFamily="34" charset="0"/>
              <a:buChar char="•"/>
            </a:pPr>
            <a:r>
              <a:rPr lang="en-US" sz="1200">
                <a:solidFill>
                  <a:srgbClr val="0D3B1F"/>
                </a:solidFill>
                <a:latin typeface="Roboto"/>
                <a:ea typeface="Roboto"/>
              </a:rPr>
              <a:t>Proximal to Bengal’s 100% owned Gas Pipeline</a:t>
            </a:r>
            <a:endParaRPr lang="en-US" sz="1200">
              <a:solidFill>
                <a:srgbClr val="0D3B1F"/>
              </a:solidFill>
              <a:latin typeface="Roboto"/>
              <a:ea typeface="Roboto"/>
              <a:cs typeface="Roboto"/>
            </a:endParaRPr>
          </a:p>
          <a:p>
            <a:pPr algn="just">
              <a:lnSpc>
                <a:spcPct val="150000"/>
              </a:lnSpc>
            </a:pPr>
            <a:endParaRPr lang="en-US" sz="1200">
              <a:solidFill>
                <a:srgbClr val="0D3B1F"/>
              </a:solidFill>
              <a:latin typeface="Roboto"/>
              <a:ea typeface="Roboto"/>
              <a:cs typeface="Calibri Light" panose="020F0302020204030204"/>
            </a:endParaRPr>
          </a:p>
        </p:txBody>
      </p:sp>
    </p:spTree>
    <p:extLst>
      <p:ext uri="{BB962C8B-B14F-4D97-AF65-F5344CB8AC3E}">
        <p14:creationId xmlns:p14="http://schemas.microsoft.com/office/powerpoint/2010/main" val="3731734396"/>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EE2F2C"/>
      </a:accent1>
      <a:accent2>
        <a:srgbClr val="F99303"/>
      </a:accent2>
      <a:accent3>
        <a:srgbClr val="222A3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03F3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ctr">
        <a:spAutoFit/>
      </a:bodyPr>
      <a:lstStyle>
        <a:defPPr algn="l">
          <a:defRPr sz="1400" dirty="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03F16FE0CB3E4CA512D0EA89F3BB01" ma:contentTypeVersion="18" ma:contentTypeDescription="Create a new document." ma:contentTypeScope="" ma:versionID="38d955930bd484916b2d9f91bff91eea">
  <xsd:schema xmlns:xsd="http://www.w3.org/2001/XMLSchema" xmlns:xs="http://www.w3.org/2001/XMLSchema" xmlns:p="http://schemas.microsoft.com/office/2006/metadata/properties" xmlns:ns2="5dadb4d1-42ec-4c73-baee-61030f113c21" xmlns:ns3="2f276b4d-efbc-48a5-8a26-856c1a583fba" targetNamespace="http://schemas.microsoft.com/office/2006/metadata/properties" ma:root="true" ma:fieldsID="34f8ffe5adbc1bd302b18e81fc219b11" ns2:_="" ns3:_="">
    <xsd:import namespace="5dadb4d1-42ec-4c73-baee-61030f113c21"/>
    <xsd:import namespace="2f276b4d-efbc-48a5-8a26-856c1a583f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adb4d1-42ec-4c73-baee-61030f113c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4ed6b62-ce99-4eb3-9d27-28c6d4c3e8d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276b4d-efbc-48a5-8a26-856c1a583fb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49c7bd5-15ea-4f3f-9963-4c4d2cb45322}" ma:internalName="TaxCatchAll" ma:showField="CatchAllData" ma:web="2f276b4d-efbc-48a5-8a26-856c1a583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f276b4d-efbc-48a5-8a26-856c1a583fba" xsi:nil="true"/>
    <lcf76f155ced4ddcb4097134ff3c332f xmlns="5dadb4d1-42ec-4c73-baee-61030f113c21">
      <Terms xmlns="http://schemas.microsoft.com/office/infopath/2007/PartnerControls"/>
    </lcf76f155ced4ddcb4097134ff3c332f>
    <SharedWithUsers xmlns="2f276b4d-efbc-48a5-8a26-856c1a583fba">
      <UserInfo>
        <DisplayName>Chayan Chakrabarty</DisplayName>
        <AccountId>14</AccountId>
        <AccountType/>
      </UserInfo>
      <UserInfo>
        <DisplayName>Pamela Turner</DisplayName>
        <AccountId>22</AccountId>
        <AccountType/>
      </UserInfo>
      <UserInfo>
        <DisplayName>Kai Eberspaecher</DisplayName>
        <AccountId>28</AccountId>
        <AccountType/>
      </UserInfo>
      <UserInfo>
        <DisplayName>Richard Edgar</DisplayName>
        <AccountId>15</AccountId>
        <AccountType/>
      </UserInfo>
      <UserInfo>
        <DisplayName>Jerrad Blanchard</DisplayName>
        <AccountId>19</AccountId>
        <AccountType/>
      </UserInfo>
    </SharedWithUsers>
  </documentManagement>
</p:properties>
</file>

<file path=customXml/itemProps1.xml><?xml version="1.0" encoding="utf-8"?>
<ds:datastoreItem xmlns:ds="http://schemas.openxmlformats.org/officeDocument/2006/customXml" ds:itemID="{D1E11521-7480-4146-AE1E-5F405360F29E}">
  <ds:schemaRefs>
    <ds:schemaRef ds:uri="2f276b4d-efbc-48a5-8a26-856c1a583fba"/>
    <ds:schemaRef ds:uri="5dadb4d1-42ec-4c73-baee-61030f113c2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5F3B802-5D83-44BA-B31F-EF454BD5020B}">
  <ds:schemaRefs>
    <ds:schemaRef ds:uri="http://schemas.microsoft.com/sharepoint/v3/contenttype/forms"/>
  </ds:schemaRefs>
</ds:datastoreItem>
</file>

<file path=customXml/itemProps3.xml><?xml version="1.0" encoding="utf-8"?>
<ds:datastoreItem xmlns:ds="http://schemas.openxmlformats.org/officeDocument/2006/customXml" ds:itemID="{E1F023D8-9DFE-4E2F-B206-B1F4A52525E8}">
  <ds:schemaRefs>
    <ds:schemaRef ds:uri="2f276b4d-efbc-48a5-8a26-856c1a583fba"/>
    <ds:schemaRef ds:uri="5dadb4d1-42ec-4c73-baee-61030f113c2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2812</Words>
  <Application>Microsoft Office PowerPoint</Application>
  <PresentationFormat>Widescreen</PresentationFormat>
  <Paragraphs>211</Paragraphs>
  <Slides>14</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Aptos</vt:lpstr>
      <vt:lpstr>Arial</vt:lpstr>
      <vt:lpstr>Calibri</vt:lpstr>
      <vt:lpstr>Calibri Light</vt:lpstr>
      <vt:lpstr>Lato</vt:lpstr>
      <vt:lpstr>Myriad Pro</vt:lpstr>
      <vt:lpstr>Roboto</vt:lpstr>
      <vt:lpstr>Roboto Light</vt:lpstr>
      <vt:lpstr>Office Theme</vt:lpstr>
      <vt:lpstr>PowerPoint Presentation</vt:lpstr>
      <vt:lpstr>Forward-Looking Statements, Cautionary Statements and Oil &amp; Gas Advisories</vt:lpstr>
      <vt:lpstr>Cautionary Statements (cont’d)</vt:lpstr>
      <vt:lpstr>PowerPoint Presentation</vt:lpstr>
      <vt:lpstr>PowerPoint Presentation</vt:lpstr>
      <vt:lpstr>AUSTRALIA HAS A STRONG ENERGY MARKET WITH ROBUST &amp; WORLD-CLASS COMMODITY PRICES</vt:lpstr>
      <vt:lpstr>PowerPoint Presentation</vt:lpstr>
      <vt:lpstr>PowerPoint Presentation</vt:lpstr>
      <vt:lpstr>PowerPoint Presentation</vt:lpstr>
      <vt:lpstr>PowerPoint Presentation</vt:lpstr>
      <vt:lpstr>PowerPoint Presentation</vt:lpstr>
      <vt:lpstr>SUCCESSFUL TEST OF GAS TO BYTES STRATEGY  Monetizing Stranded Gas Assets without the need for building extensive infrastructure</vt:lpstr>
      <vt:lpstr>SUSTAINABLE DEVELOPMENT  Bengal energy strives to be an active player of local communities and promote sustainable work practices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Rare</dc:creator>
  <cp:lastModifiedBy>Pamela Turner</cp:lastModifiedBy>
  <cp:revision>7</cp:revision>
  <cp:lastPrinted>2023-09-20T16:16:34Z</cp:lastPrinted>
  <dcterms:created xsi:type="dcterms:W3CDTF">2019-09-05T09:21:47Z</dcterms:created>
  <dcterms:modified xsi:type="dcterms:W3CDTF">2025-09-26T19:12:19Z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0x010100E603F16FE0CB3E4CA512D0EA89F3BB01</vt:lpwstr>
  </property>
  <property fmtid="{D5CDD505-2E9C-101B-9397-08002B2CF9AE}" pid="3" name="MediaServiceImageTags">
    <vt:lpwstr/>
  </property>
</Properties>
</file>